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95B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3" d="100"/>
          <a:sy n="53" d="100"/>
        </p:scale>
        <p:origin x="394"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Rectangle 40"/>
          <p:cNvSpPr/>
          <p:nvPr/>
        </p:nvSpPr>
        <p:spPr>
          <a:xfrm>
            <a:off x="0" y="0"/>
            <a:ext cx="6858000" cy="9144000"/>
          </a:xfrm>
          <a:prstGeom prst="rect">
            <a:avLst/>
          </a:prstGeom>
          <a:solidFill>
            <a:srgbClr val="FFFFFF"/>
          </a:solidFill>
          <a:ln w="0">
            <a:noFill/>
          </a:ln>
        </p:spPr>
      </p:sp>
      <p:sp>
        <p:nvSpPr>
          <p:cNvPr id="42" name="PlaceHolder 1"/>
          <p:cNvSpPr>
            <a:spLocks noGrp="1"/>
          </p:cNvSpPr>
          <p:nvPr>
            <p:ph type="hdr"/>
          </p:nvPr>
        </p:nvSpPr>
        <p:spPr>
          <a:xfrm>
            <a:off x="-360" y="0"/>
            <a:ext cx="2971800" cy="457200"/>
          </a:xfrm>
          <a:prstGeom prst="rect">
            <a:avLst/>
          </a:prstGeom>
        </p:spPr>
        <p:txBody>
          <a:bodyPr lIns="90000" tIns="46800" rIns="90000" bIns="46800">
            <a:no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1800" b="0" strike="noStrike" spc="-1">
              <a:solidFill>
                <a:srgbClr val="000000"/>
              </a:solidFill>
              <a:latin typeface="Verdana"/>
            </a:endParaRPr>
          </a:p>
        </p:txBody>
      </p:sp>
      <p:sp>
        <p:nvSpPr>
          <p:cNvPr id="43" name="PlaceHolder 2"/>
          <p:cNvSpPr>
            <a:spLocks noGrp="1"/>
          </p:cNvSpPr>
          <p:nvPr>
            <p:ph type="dt"/>
          </p:nvPr>
        </p:nvSpPr>
        <p:spPr>
          <a:xfrm>
            <a:off x="3884400" y="0"/>
            <a:ext cx="2971800" cy="457200"/>
          </a:xfrm>
          <a:prstGeom prst="rect">
            <a:avLst/>
          </a:prstGeom>
        </p:spPr>
        <p:txBody>
          <a:bodyPr lIns="90000" tIns="46800" rIns="90000" bIns="46800">
            <a:noAutofit/>
          </a:bodyPr>
          <a:lstStyle/>
          <a:p>
            <a:pPr algn="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a:solidFill>
                  <a:srgbClr val="000000"/>
                </a:solidFill>
                <a:latin typeface="Calibri"/>
              </a:rPr>
              <a:t>&lt;date/time&gt;</a:t>
            </a:r>
            <a:endParaRPr lang="en-US" sz="1200" b="0" strike="noStrike" spc="-1">
              <a:solidFill>
                <a:srgbClr val="000000"/>
              </a:solidFill>
              <a:latin typeface="Verdana"/>
            </a:endParaRPr>
          </a:p>
        </p:txBody>
      </p:sp>
      <p:sp>
        <p:nvSpPr>
          <p:cNvPr id="44" name="PlaceHolder 3"/>
          <p:cNvSpPr>
            <a:spLocks noGrp="1" noRot="1" noChangeAspect="1"/>
          </p:cNvSpPr>
          <p:nvPr>
            <p:ph type="sldImg"/>
          </p:nvPr>
        </p:nvSpPr>
        <p:spPr>
          <a:xfrm>
            <a:off x="1143000" y="685440"/>
            <a:ext cx="4572000" cy="3429000"/>
          </a:xfrm>
          <a:prstGeom prst="rect">
            <a:avLst/>
          </a:prstGeom>
        </p:spPr>
        <p:txBody>
          <a:bodyPr lIns="90000" tIns="46800" rIns="90000" bIns="46800" anchor="ctr">
            <a:noAutofit/>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b="0" strike="noStrike" spc="-1">
                <a:solidFill>
                  <a:srgbClr val="000000"/>
                </a:solidFill>
                <a:latin typeface="Calibri"/>
              </a:rPr>
              <a:t>Click to move the slide</a:t>
            </a:r>
          </a:p>
        </p:txBody>
      </p:sp>
      <p:sp>
        <p:nvSpPr>
          <p:cNvPr id="45" name="PlaceHolder 4"/>
          <p:cNvSpPr>
            <a:spLocks noGrp="1"/>
          </p:cNvSpPr>
          <p:nvPr>
            <p:ph type="body"/>
          </p:nvPr>
        </p:nvSpPr>
        <p:spPr>
          <a:xfrm>
            <a:off x="685800" y="4343400"/>
            <a:ext cx="5486400" cy="4114800"/>
          </a:xfrm>
          <a:prstGeom prst="rect">
            <a:avLst/>
          </a:prstGeom>
        </p:spPr>
        <p:txBody>
          <a:bodyPr lIns="90000" tIns="46800" rIns="90000" bIns="46800">
            <a:noAutofit/>
          </a:bodyPr>
          <a:lstStyle/>
          <a:p>
            <a:r>
              <a:rPr lang="en-US" sz="1200" b="0" strike="noStrike" spc="-1">
                <a:solidFill>
                  <a:srgbClr val="000000"/>
                </a:solidFill>
                <a:latin typeface="Calibri"/>
              </a:rPr>
              <a:t>Click to edit the notes format</a:t>
            </a:r>
          </a:p>
        </p:txBody>
      </p:sp>
      <p:sp>
        <p:nvSpPr>
          <p:cNvPr id="46" name="PlaceHolder 5"/>
          <p:cNvSpPr>
            <a:spLocks noGrp="1"/>
          </p:cNvSpPr>
          <p:nvPr>
            <p:ph type="ftr"/>
          </p:nvPr>
        </p:nvSpPr>
        <p:spPr>
          <a:xfrm>
            <a:off x="-360" y="8685360"/>
            <a:ext cx="2971800" cy="457200"/>
          </a:xfrm>
          <a:prstGeom prst="rect">
            <a:avLst/>
          </a:prstGeom>
        </p:spPr>
        <p:txBody>
          <a:bodyPr lIns="90000" tIns="46800" rIns="90000" bIns="46800" anchor="b">
            <a:no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1800" b="0" strike="noStrike" spc="-1">
              <a:solidFill>
                <a:srgbClr val="000000"/>
              </a:solidFill>
              <a:latin typeface="Verdana"/>
            </a:endParaRPr>
          </a:p>
        </p:txBody>
      </p:sp>
      <p:sp>
        <p:nvSpPr>
          <p:cNvPr id="47" name="PlaceHolder 6"/>
          <p:cNvSpPr>
            <a:spLocks noGrp="1"/>
          </p:cNvSpPr>
          <p:nvPr>
            <p:ph type="sldNum"/>
          </p:nvPr>
        </p:nvSpPr>
        <p:spPr>
          <a:xfrm>
            <a:off x="3884400" y="8685360"/>
            <a:ext cx="2971800" cy="457200"/>
          </a:xfrm>
          <a:prstGeom prst="rect">
            <a:avLst/>
          </a:prstGeom>
        </p:spPr>
        <p:txBody>
          <a:bodyPr lIns="90000" tIns="46800" rIns="90000" bIns="46800" anchor="b">
            <a:noAutofit/>
          </a:bodyPr>
          <a:lstStyle/>
          <a:p>
            <a:pPr algn="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4EF0BE5B-2844-41CB-A147-5342D5119D03}" type="slidenum">
              <a:rPr lang="en-US" sz="1200" b="0" strike="noStrike" spc="-1">
                <a:solidFill>
                  <a:srgbClr val="000000"/>
                </a:solidFill>
                <a:latin typeface="Calibri"/>
              </a:rPr>
              <a:t>‹#›</a:t>
            </a:fld>
            <a:endParaRPr lang="en-US" sz="1200" b="0" strike="noStrike" spc="-1">
              <a:solidFill>
                <a:srgbClr val="000000"/>
              </a:solidFill>
              <a:latin typeface="Verdana"/>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PlaceHolder 1"/>
          <p:cNvSpPr>
            <a:spLocks noGrp="1" noRot="1" noChangeAspect="1"/>
          </p:cNvSpPr>
          <p:nvPr>
            <p:ph type="sldImg"/>
          </p:nvPr>
        </p:nvSpPr>
        <p:spPr>
          <a:xfrm>
            <a:off x="1143000" y="685800"/>
            <a:ext cx="4572000" cy="3429000"/>
          </a:xfrm>
          <a:prstGeom prst="rect">
            <a:avLst/>
          </a:prstGeom>
        </p:spPr>
      </p:sp>
      <p:sp>
        <p:nvSpPr>
          <p:cNvPr id="124" name="PlaceHolder 2"/>
          <p:cNvSpPr>
            <a:spLocks noGrp="1"/>
          </p:cNvSpPr>
          <p:nvPr>
            <p:ph type="body"/>
          </p:nvPr>
        </p:nvSpPr>
        <p:spPr>
          <a:xfrm>
            <a:off x="685800" y="4343400"/>
            <a:ext cx="5486400" cy="4114800"/>
          </a:xfrm>
          <a:prstGeom prst="rect">
            <a:avLst/>
          </a:prstGeom>
        </p:spPr>
        <p:txBody>
          <a:bodyPr lIns="0" tIns="0" rIns="0" bIns="0">
            <a:noAutofit/>
          </a:bodyPr>
          <a:lstStyle/>
          <a:p>
            <a:pPr algn="l" rtl="0"/>
            <a:endParaRPr lang="en-US" sz="1200" b="0" strike="noStrike" spc="-1">
              <a:solidFill>
                <a:srgbClr val="000000"/>
              </a:solidFill>
              <a:latin typeface="Calibri"/>
            </a:endParaRPr>
          </a:p>
        </p:txBody>
      </p:sp>
      <p:sp>
        <p:nvSpPr>
          <p:cNvPr id="125" name="Slide Number Placeholder 3"/>
          <p:cNvSpPr/>
          <p:nvPr/>
        </p:nvSpPr>
        <p:spPr>
          <a:xfrm>
            <a:off x="3884760" y="8685360"/>
            <a:ext cx="2971800" cy="45720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lIns="90000" tIns="46800" rIns="90000" bIns="46800" anchor="b">
            <a:noAutofit/>
          </a:bodyPr>
          <a:lstStyle/>
          <a:p>
            <a:pPr algn="l" rtl="0">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79F186B5-542F-48CA-A4AF-3AF1DE26291E}" type="slidenum">
              <a:rPr lang="en-US" sz="1200" b="0" strike="noStrike" spc="-1">
                <a:solidFill>
                  <a:srgbClr val="000000"/>
                </a:solidFill>
                <a:latin typeface="Calibri"/>
              </a:rPr>
              <a:t>13</a:t>
            </a:fld>
            <a:endParaRPr lang="en-US" sz="1200" b="0" strike="noStrike" spc="-1">
              <a:solidFill>
                <a:srgbClr val="000000"/>
              </a:solidFill>
              <a:latin typeface="Verdana"/>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PlaceHolder 1"/>
          <p:cNvSpPr>
            <a:spLocks noGrp="1" noRot="1" noChangeAspect="1"/>
          </p:cNvSpPr>
          <p:nvPr>
            <p:ph type="sldImg"/>
          </p:nvPr>
        </p:nvSpPr>
        <p:spPr>
          <a:xfrm>
            <a:off x="1143000" y="685800"/>
            <a:ext cx="4572000" cy="3429000"/>
          </a:xfrm>
          <a:prstGeom prst="rect">
            <a:avLst/>
          </a:prstGeom>
        </p:spPr>
      </p:sp>
      <p:sp>
        <p:nvSpPr>
          <p:cNvPr id="127" name="PlaceHolder 2"/>
          <p:cNvSpPr>
            <a:spLocks noGrp="1"/>
          </p:cNvSpPr>
          <p:nvPr>
            <p:ph type="body"/>
          </p:nvPr>
        </p:nvSpPr>
        <p:spPr>
          <a:xfrm>
            <a:off x="685800" y="4343400"/>
            <a:ext cx="5486400" cy="4114800"/>
          </a:xfrm>
          <a:prstGeom prst="rect">
            <a:avLst/>
          </a:prstGeom>
        </p:spPr>
        <p:txBody>
          <a:bodyPr lIns="0" tIns="0" rIns="0" bIns="0">
            <a:noAutofit/>
          </a:bodyPr>
          <a:lstStyle/>
          <a:p>
            <a:pPr algn="l" rtl="0"/>
            <a:endParaRPr lang="en-US" sz="1200" b="0" strike="noStrike" spc="-1">
              <a:solidFill>
                <a:srgbClr val="000000"/>
              </a:solidFill>
              <a:latin typeface="Calibri"/>
            </a:endParaRPr>
          </a:p>
        </p:txBody>
      </p:sp>
      <p:sp>
        <p:nvSpPr>
          <p:cNvPr id="128" name="Slide Number Placeholder 3"/>
          <p:cNvSpPr/>
          <p:nvPr/>
        </p:nvSpPr>
        <p:spPr>
          <a:xfrm>
            <a:off x="3884760" y="8685360"/>
            <a:ext cx="2971800" cy="45720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lIns="90000" tIns="46800" rIns="90000" bIns="46800" anchor="b">
            <a:noAutofit/>
          </a:bodyPr>
          <a:lstStyle/>
          <a:p>
            <a:pPr algn="l" rtl="0">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DB437BBC-96C7-4ED4-943E-FEE6AEC4E52A}" type="slidenum">
              <a:rPr lang="en-US" sz="1200" b="0" strike="noStrike" spc="-1">
                <a:solidFill>
                  <a:srgbClr val="000000"/>
                </a:solidFill>
                <a:latin typeface="Calibri"/>
              </a:rPr>
              <a:t>29</a:t>
            </a:fld>
            <a:endParaRPr lang="en-US" sz="1200" b="0" strike="noStrike" spc="-1">
              <a:solidFill>
                <a:srgbClr val="000000"/>
              </a:solidFill>
              <a:latin typeface="Verdana"/>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4320"/>
            <a:ext cx="8229600" cy="1143000"/>
          </a:xfrm>
          <a:prstGeom prst="rect">
            <a:avLst/>
          </a:prstGeom>
        </p:spPr>
        <p:txBody>
          <a:bodyPr lIns="90000" tIns="46800" rIns="90000" bIns="46800" anchor="ctr">
            <a:noAutofit/>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4400" b="0" strike="noStrike" spc="-1">
              <a:solidFill>
                <a:srgbClr val="000000"/>
              </a:solidFill>
              <a:latin typeface="Calibri"/>
            </a:endParaRPr>
          </a:p>
        </p:txBody>
      </p:sp>
      <p:sp>
        <p:nvSpPr>
          <p:cNvPr id="27" name="PlaceHolder 2"/>
          <p:cNvSpPr>
            <a:spLocks noGrp="1"/>
          </p:cNvSpPr>
          <p:nvPr>
            <p:ph type="body"/>
          </p:nvPr>
        </p:nvSpPr>
        <p:spPr>
          <a:xfrm>
            <a:off x="457200" y="1600200"/>
            <a:ext cx="8229600" cy="2158560"/>
          </a:xfrm>
          <a:prstGeom prst="rect">
            <a:avLst/>
          </a:prstGeom>
        </p:spPr>
        <p:txBody>
          <a:bodyPr lIns="90000" tIns="46800" rIns="90000" bIns="46800">
            <a:normAutofit/>
          </a:bodyPr>
          <a:lstStyle/>
          <a:p>
            <a:endParaRPr lang="en-US" sz="3200" b="0" strike="noStrike" spc="-1">
              <a:solidFill>
                <a:srgbClr val="000000"/>
              </a:solidFill>
              <a:latin typeface="Calibri"/>
            </a:endParaRPr>
          </a:p>
        </p:txBody>
      </p:sp>
      <p:sp>
        <p:nvSpPr>
          <p:cNvPr id="28" name="PlaceHolder 3"/>
          <p:cNvSpPr>
            <a:spLocks noGrp="1"/>
          </p:cNvSpPr>
          <p:nvPr>
            <p:ph type="body"/>
          </p:nvPr>
        </p:nvSpPr>
        <p:spPr>
          <a:xfrm>
            <a:off x="457200" y="3964320"/>
            <a:ext cx="8229600" cy="2158560"/>
          </a:xfrm>
          <a:prstGeom prst="rect">
            <a:avLst/>
          </a:prstGeom>
        </p:spPr>
        <p:txBody>
          <a:bodyPr lIns="90000" tIns="46800" rIns="90000" bIns="46800">
            <a:normAutofit/>
          </a:bodyPr>
          <a:lstStyle/>
          <a:p>
            <a:endParaRPr lang="en-US" sz="3200" b="0" strike="noStrike" spc="-1">
              <a:solidFill>
                <a:srgbClr val="000000"/>
              </a:solidFill>
              <a:latin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57200" y="274320"/>
            <a:ext cx="8229600" cy="1143000"/>
          </a:xfrm>
          <a:prstGeom prst="rect">
            <a:avLst/>
          </a:prstGeom>
        </p:spPr>
        <p:txBody>
          <a:bodyPr lIns="90000" tIns="46800" rIns="90000" bIns="46800" anchor="ctr">
            <a:noAutofit/>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4400" b="0" strike="noStrike" spc="-1">
              <a:solidFill>
                <a:srgbClr val="000000"/>
              </a:solidFill>
              <a:latin typeface="Calibri"/>
            </a:endParaRPr>
          </a:p>
        </p:txBody>
      </p:sp>
      <p:sp>
        <p:nvSpPr>
          <p:cNvPr id="30" name="PlaceHolder 2"/>
          <p:cNvSpPr>
            <a:spLocks noGrp="1"/>
          </p:cNvSpPr>
          <p:nvPr>
            <p:ph type="body"/>
          </p:nvPr>
        </p:nvSpPr>
        <p:spPr>
          <a:xfrm>
            <a:off x="457200" y="1600200"/>
            <a:ext cx="4015800" cy="2158560"/>
          </a:xfrm>
          <a:prstGeom prst="rect">
            <a:avLst/>
          </a:prstGeom>
        </p:spPr>
        <p:txBody>
          <a:bodyPr lIns="90000" tIns="46800" rIns="90000" bIns="46800">
            <a:normAutofit/>
          </a:bodyPr>
          <a:lstStyle/>
          <a:p>
            <a:endParaRPr lang="en-US" sz="3200" b="0" strike="noStrike" spc="-1">
              <a:solidFill>
                <a:srgbClr val="000000"/>
              </a:solidFill>
              <a:latin typeface="Calibri"/>
            </a:endParaRPr>
          </a:p>
        </p:txBody>
      </p:sp>
      <p:sp>
        <p:nvSpPr>
          <p:cNvPr id="31" name="PlaceHolder 3"/>
          <p:cNvSpPr>
            <a:spLocks noGrp="1"/>
          </p:cNvSpPr>
          <p:nvPr>
            <p:ph type="body"/>
          </p:nvPr>
        </p:nvSpPr>
        <p:spPr>
          <a:xfrm>
            <a:off x="4674240" y="1600200"/>
            <a:ext cx="4015800" cy="2158560"/>
          </a:xfrm>
          <a:prstGeom prst="rect">
            <a:avLst/>
          </a:prstGeom>
        </p:spPr>
        <p:txBody>
          <a:bodyPr lIns="90000" tIns="46800" rIns="90000" bIns="46800">
            <a:normAutofit/>
          </a:bodyPr>
          <a:lstStyle/>
          <a:p>
            <a:endParaRPr lang="en-US" sz="3200" b="0" strike="noStrike" spc="-1">
              <a:solidFill>
                <a:srgbClr val="000000"/>
              </a:solidFill>
              <a:latin typeface="Calibri"/>
            </a:endParaRPr>
          </a:p>
        </p:txBody>
      </p:sp>
      <p:sp>
        <p:nvSpPr>
          <p:cNvPr id="32" name="PlaceHolder 4"/>
          <p:cNvSpPr>
            <a:spLocks noGrp="1"/>
          </p:cNvSpPr>
          <p:nvPr>
            <p:ph type="body"/>
          </p:nvPr>
        </p:nvSpPr>
        <p:spPr>
          <a:xfrm>
            <a:off x="457200" y="3964320"/>
            <a:ext cx="4015800" cy="2158560"/>
          </a:xfrm>
          <a:prstGeom prst="rect">
            <a:avLst/>
          </a:prstGeom>
        </p:spPr>
        <p:txBody>
          <a:bodyPr lIns="90000" tIns="46800" rIns="90000" bIns="46800">
            <a:normAutofit/>
          </a:bodyPr>
          <a:lstStyle/>
          <a:p>
            <a:endParaRPr lang="en-US" sz="3200" b="0" strike="noStrike" spc="-1">
              <a:solidFill>
                <a:srgbClr val="000000"/>
              </a:solidFill>
              <a:latin typeface="Calibri"/>
            </a:endParaRPr>
          </a:p>
        </p:txBody>
      </p:sp>
      <p:sp>
        <p:nvSpPr>
          <p:cNvPr id="33" name="PlaceHolder 5"/>
          <p:cNvSpPr>
            <a:spLocks noGrp="1"/>
          </p:cNvSpPr>
          <p:nvPr>
            <p:ph type="body"/>
          </p:nvPr>
        </p:nvSpPr>
        <p:spPr>
          <a:xfrm>
            <a:off x="4674240" y="3964320"/>
            <a:ext cx="4015800" cy="2158560"/>
          </a:xfrm>
          <a:prstGeom prst="rect">
            <a:avLst/>
          </a:prstGeom>
        </p:spPr>
        <p:txBody>
          <a:bodyPr lIns="90000" tIns="46800" rIns="90000" bIns="46800">
            <a:normAutofit/>
          </a:bodyPr>
          <a:lstStyle/>
          <a:p>
            <a:endParaRPr lang="en-US" sz="3200" b="0" strike="noStrike" spc="-1">
              <a:solidFill>
                <a:srgbClr val="000000"/>
              </a:solidFill>
              <a:latin typeface="Calibri"/>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457200" y="274320"/>
            <a:ext cx="8229600" cy="1143000"/>
          </a:xfrm>
          <a:prstGeom prst="rect">
            <a:avLst/>
          </a:prstGeom>
        </p:spPr>
        <p:txBody>
          <a:bodyPr lIns="90000" tIns="46800" rIns="90000" bIns="46800" anchor="ctr">
            <a:noAutofit/>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4400" b="0" strike="noStrike" spc="-1">
              <a:solidFill>
                <a:srgbClr val="000000"/>
              </a:solidFill>
              <a:latin typeface="Calibri"/>
            </a:endParaRPr>
          </a:p>
        </p:txBody>
      </p:sp>
      <p:sp>
        <p:nvSpPr>
          <p:cNvPr id="35" name="PlaceHolder 2"/>
          <p:cNvSpPr>
            <a:spLocks noGrp="1"/>
          </p:cNvSpPr>
          <p:nvPr>
            <p:ph type="body"/>
          </p:nvPr>
        </p:nvSpPr>
        <p:spPr>
          <a:xfrm>
            <a:off x="457200" y="1600200"/>
            <a:ext cx="2649600" cy="2158560"/>
          </a:xfrm>
          <a:prstGeom prst="rect">
            <a:avLst/>
          </a:prstGeom>
        </p:spPr>
        <p:txBody>
          <a:bodyPr lIns="90000" tIns="46800" rIns="90000" bIns="46800">
            <a:normAutofit/>
          </a:bodyPr>
          <a:lstStyle/>
          <a:p>
            <a:endParaRPr lang="en-US" sz="3200" b="0" strike="noStrike" spc="-1">
              <a:solidFill>
                <a:srgbClr val="000000"/>
              </a:solidFill>
              <a:latin typeface="Calibri"/>
            </a:endParaRPr>
          </a:p>
        </p:txBody>
      </p:sp>
      <p:sp>
        <p:nvSpPr>
          <p:cNvPr id="36" name="PlaceHolder 3"/>
          <p:cNvSpPr>
            <a:spLocks noGrp="1"/>
          </p:cNvSpPr>
          <p:nvPr>
            <p:ph type="body"/>
          </p:nvPr>
        </p:nvSpPr>
        <p:spPr>
          <a:xfrm>
            <a:off x="3239640" y="1600200"/>
            <a:ext cx="2649600" cy="2158560"/>
          </a:xfrm>
          <a:prstGeom prst="rect">
            <a:avLst/>
          </a:prstGeom>
        </p:spPr>
        <p:txBody>
          <a:bodyPr lIns="90000" tIns="46800" rIns="90000" bIns="46800">
            <a:normAutofit/>
          </a:bodyPr>
          <a:lstStyle/>
          <a:p>
            <a:endParaRPr lang="en-US" sz="3200" b="0" strike="noStrike" spc="-1">
              <a:solidFill>
                <a:srgbClr val="000000"/>
              </a:solidFill>
              <a:latin typeface="Calibri"/>
            </a:endParaRPr>
          </a:p>
        </p:txBody>
      </p:sp>
      <p:sp>
        <p:nvSpPr>
          <p:cNvPr id="37" name="PlaceHolder 4"/>
          <p:cNvSpPr>
            <a:spLocks noGrp="1"/>
          </p:cNvSpPr>
          <p:nvPr>
            <p:ph type="body"/>
          </p:nvPr>
        </p:nvSpPr>
        <p:spPr>
          <a:xfrm>
            <a:off x="6022080" y="1600200"/>
            <a:ext cx="2649600" cy="2158560"/>
          </a:xfrm>
          <a:prstGeom prst="rect">
            <a:avLst/>
          </a:prstGeom>
        </p:spPr>
        <p:txBody>
          <a:bodyPr lIns="90000" tIns="46800" rIns="90000" bIns="46800">
            <a:normAutofit/>
          </a:bodyPr>
          <a:lstStyle/>
          <a:p>
            <a:endParaRPr lang="en-US" sz="3200" b="0" strike="noStrike" spc="-1">
              <a:solidFill>
                <a:srgbClr val="000000"/>
              </a:solidFill>
              <a:latin typeface="Calibri"/>
            </a:endParaRPr>
          </a:p>
        </p:txBody>
      </p:sp>
      <p:sp>
        <p:nvSpPr>
          <p:cNvPr id="38" name="PlaceHolder 5"/>
          <p:cNvSpPr>
            <a:spLocks noGrp="1"/>
          </p:cNvSpPr>
          <p:nvPr>
            <p:ph type="body"/>
          </p:nvPr>
        </p:nvSpPr>
        <p:spPr>
          <a:xfrm>
            <a:off x="457200" y="3964320"/>
            <a:ext cx="2649600" cy="2158560"/>
          </a:xfrm>
          <a:prstGeom prst="rect">
            <a:avLst/>
          </a:prstGeom>
        </p:spPr>
        <p:txBody>
          <a:bodyPr lIns="90000" tIns="46800" rIns="90000" bIns="46800">
            <a:normAutofit/>
          </a:bodyPr>
          <a:lstStyle/>
          <a:p>
            <a:endParaRPr lang="en-US" sz="3200" b="0" strike="noStrike" spc="-1">
              <a:solidFill>
                <a:srgbClr val="000000"/>
              </a:solidFill>
              <a:latin typeface="Calibri"/>
            </a:endParaRPr>
          </a:p>
        </p:txBody>
      </p:sp>
      <p:sp>
        <p:nvSpPr>
          <p:cNvPr id="39" name="PlaceHolder 6"/>
          <p:cNvSpPr>
            <a:spLocks noGrp="1"/>
          </p:cNvSpPr>
          <p:nvPr>
            <p:ph type="body"/>
          </p:nvPr>
        </p:nvSpPr>
        <p:spPr>
          <a:xfrm>
            <a:off x="3239640" y="3964320"/>
            <a:ext cx="2649600" cy="2158560"/>
          </a:xfrm>
          <a:prstGeom prst="rect">
            <a:avLst/>
          </a:prstGeom>
        </p:spPr>
        <p:txBody>
          <a:bodyPr lIns="90000" tIns="46800" rIns="90000" bIns="46800">
            <a:normAutofit/>
          </a:bodyPr>
          <a:lstStyle/>
          <a:p>
            <a:endParaRPr lang="en-US" sz="3200" b="0" strike="noStrike" spc="-1">
              <a:solidFill>
                <a:srgbClr val="000000"/>
              </a:solidFill>
              <a:latin typeface="Calibri"/>
            </a:endParaRPr>
          </a:p>
        </p:txBody>
      </p:sp>
      <p:sp>
        <p:nvSpPr>
          <p:cNvPr id="40" name="PlaceHolder 7"/>
          <p:cNvSpPr>
            <a:spLocks noGrp="1"/>
          </p:cNvSpPr>
          <p:nvPr>
            <p:ph type="body"/>
          </p:nvPr>
        </p:nvSpPr>
        <p:spPr>
          <a:xfrm>
            <a:off x="6022080" y="3964320"/>
            <a:ext cx="2649600" cy="2158560"/>
          </a:xfrm>
          <a:prstGeom prst="rect">
            <a:avLst/>
          </a:prstGeom>
        </p:spPr>
        <p:txBody>
          <a:bodyPr lIns="90000" tIns="46800" rIns="90000" bIns="46800">
            <a:normAutofit/>
          </a:bodyPr>
          <a:lstStyle/>
          <a:p>
            <a:endParaRPr lang="en-US" sz="3200" b="0" strike="noStrike" spc="-1">
              <a:solidFill>
                <a:srgbClr val="000000"/>
              </a:solidFill>
              <a:latin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457200" y="274320"/>
            <a:ext cx="8229600" cy="1143000"/>
          </a:xfrm>
          <a:prstGeom prst="rect">
            <a:avLst/>
          </a:prstGeom>
        </p:spPr>
        <p:txBody>
          <a:bodyPr lIns="90000" tIns="46800" rIns="90000" bIns="46800" anchor="ctr">
            <a:noAutofit/>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4400" b="0" strike="noStrike" spc="-1">
              <a:solidFill>
                <a:srgbClr val="000000"/>
              </a:solidFill>
              <a:latin typeface="Calibri"/>
            </a:endParaRPr>
          </a:p>
        </p:txBody>
      </p:sp>
      <p:sp>
        <p:nvSpPr>
          <p:cNvPr id="6" name="PlaceHolder 2"/>
          <p:cNvSpPr>
            <a:spLocks noGrp="1"/>
          </p:cNvSpPr>
          <p:nvPr>
            <p:ph type="subTitle"/>
          </p:nvPr>
        </p:nvSpPr>
        <p:spPr>
          <a:xfrm>
            <a:off x="457200" y="1600200"/>
            <a:ext cx="8229600" cy="4525920"/>
          </a:xfrm>
          <a:prstGeom prst="rect">
            <a:avLst/>
          </a:prstGeom>
        </p:spPr>
        <p:txBody>
          <a:bodyPr lIns="0" tIns="0" rIns="0" bIns="0" anchor="ctr">
            <a:noAutofit/>
          </a:bodyPr>
          <a:lstStyle/>
          <a:p>
            <a:pPr algn="ctr">
              <a:spcBef>
                <a:spcPts val="799"/>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3200" b="0" strike="noStrike" spc="-1">
              <a:solidFill>
                <a:srgbClr val="000000"/>
              </a:solidFill>
              <a:latin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274320"/>
            <a:ext cx="8229600" cy="1143000"/>
          </a:xfrm>
          <a:prstGeom prst="rect">
            <a:avLst/>
          </a:prstGeom>
        </p:spPr>
        <p:txBody>
          <a:bodyPr lIns="90000" tIns="46800" rIns="90000" bIns="46800" anchor="ctr">
            <a:noAutofit/>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4400" b="0" strike="noStrike" spc="-1">
              <a:solidFill>
                <a:srgbClr val="000000"/>
              </a:solidFill>
              <a:latin typeface="Calibri"/>
            </a:endParaRPr>
          </a:p>
        </p:txBody>
      </p:sp>
      <p:sp>
        <p:nvSpPr>
          <p:cNvPr id="8" name="PlaceHolder 2"/>
          <p:cNvSpPr>
            <a:spLocks noGrp="1"/>
          </p:cNvSpPr>
          <p:nvPr>
            <p:ph type="body"/>
          </p:nvPr>
        </p:nvSpPr>
        <p:spPr>
          <a:xfrm>
            <a:off x="457200" y="1600200"/>
            <a:ext cx="8229600" cy="4525920"/>
          </a:xfrm>
          <a:prstGeom prst="rect">
            <a:avLst/>
          </a:prstGeom>
        </p:spPr>
        <p:txBody>
          <a:bodyPr lIns="90000" tIns="46800" rIns="90000" bIns="46800">
            <a:normAutofit/>
          </a:bodyPr>
          <a:lstStyle/>
          <a:p>
            <a:endParaRPr lang="en-US" sz="3200" b="0" strike="noStrike" spc="-1">
              <a:solidFill>
                <a:srgbClr val="000000"/>
              </a:solidFill>
              <a:latin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4320"/>
            <a:ext cx="8229600" cy="1143000"/>
          </a:xfrm>
          <a:prstGeom prst="rect">
            <a:avLst/>
          </a:prstGeom>
        </p:spPr>
        <p:txBody>
          <a:bodyPr lIns="90000" tIns="46800" rIns="90000" bIns="46800" anchor="ctr">
            <a:noAutofit/>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4400" b="0" strike="noStrike" spc="-1">
              <a:solidFill>
                <a:srgbClr val="000000"/>
              </a:solidFill>
              <a:latin typeface="Calibri"/>
            </a:endParaRPr>
          </a:p>
        </p:txBody>
      </p:sp>
      <p:sp>
        <p:nvSpPr>
          <p:cNvPr id="10" name="PlaceHolder 2"/>
          <p:cNvSpPr>
            <a:spLocks noGrp="1"/>
          </p:cNvSpPr>
          <p:nvPr>
            <p:ph type="body"/>
          </p:nvPr>
        </p:nvSpPr>
        <p:spPr>
          <a:xfrm>
            <a:off x="457200" y="1600200"/>
            <a:ext cx="4015800" cy="4525920"/>
          </a:xfrm>
          <a:prstGeom prst="rect">
            <a:avLst/>
          </a:prstGeom>
        </p:spPr>
        <p:txBody>
          <a:bodyPr lIns="90000" tIns="46800" rIns="90000" bIns="46800">
            <a:normAutofit/>
          </a:bodyPr>
          <a:lstStyle/>
          <a:p>
            <a:endParaRPr lang="en-US" sz="3200" b="0" strike="noStrike" spc="-1">
              <a:solidFill>
                <a:srgbClr val="000000"/>
              </a:solidFill>
              <a:latin typeface="Calibri"/>
            </a:endParaRPr>
          </a:p>
        </p:txBody>
      </p:sp>
      <p:sp>
        <p:nvSpPr>
          <p:cNvPr id="11" name="PlaceHolder 3"/>
          <p:cNvSpPr>
            <a:spLocks noGrp="1"/>
          </p:cNvSpPr>
          <p:nvPr>
            <p:ph type="body"/>
          </p:nvPr>
        </p:nvSpPr>
        <p:spPr>
          <a:xfrm>
            <a:off x="4674240" y="1600200"/>
            <a:ext cx="4015800" cy="4525920"/>
          </a:xfrm>
          <a:prstGeom prst="rect">
            <a:avLst/>
          </a:prstGeom>
        </p:spPr>
        <p:txBody>
          <a:bodyPr lIns="90000" tIns="46800" rIns="90000" bIns="46800">
            <a:normAutofit/>
          </a:bodyPr>
          <a:lstStyle/>
          <a:p>
            <a:endParaRPr lang="en-US" sz="3200" b="0" strike="noStrike" spc="-1">
              <a:solidFill>
                <a:srgbClr val="000000"/>
              </a:solidFill>
              <a:latin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457200" y="274320"/>
            <a:ext cx="8229600" cy="1143000"/>
          </a:xfrm>
          <a:prstGeom prst="rect">
            <a:avLst/>
          </a:prstGeom>
        </p:spPr>
        <p:txBody>
          <a:bodyPr lIns="90000" tIns="46800" rIns="90000" bIns="46800" anchor="ctr">
            <a:noAutofit/>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4400" b="0" strike="noStrike" spc="-1">
              <a:solidFill>
                <a:srgbClr val="000000"/>
              </a:solidFill>
              <a:latin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457200" y="274320"/>
            <a:ext cx="8229600" cy="5299560"/>
          </a:xfrm>
          <a:prstGeom prst="rect">
            <a:avLst/>
          </a:prstGeom>
        </p:spPr>
        <p:txBody>
          <a:bodyPr lIns="0" tIns="0" rIns="0" bIns="0" anchor="ctr">
            <a:noAutofit/>
          </a:bodyPr>
          <a:lstStyle/>
          <a:p>
            <a:pPr algn="ctr">
              <a:spcBef>
                <a:spcPts val="799"/>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3200" b="0" strike="noStrike" spc="-1">
              <a:solidFill>
                <a:srgbClr val="000000"/>
              </a:solidFill>
              <a:latin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274320"/>
            <a:ext cx="8229600" cy="1143000"/>
          </a:xfrm>
          <a:prstGeom prst="rect">
            <a:avLst/>
          </a:prstGeom>
        </p:spPr>
        <p:txBody>
          <a:bodyPr lIns="90000" tIns="46800" rIns="90000" bIns="46800" anchor="ctr">
            <a:noAutofit/>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4400" b="0" strike="noStrike" spc="-1">
              <a:solidFill>
                <a:srgbClr val="000000"/>
              </a:solidFill>
              <a:latin typeface="Calibri"/>
            </a:endParaRPr>
          </a:p>
        </p:txBody>
      </p:sp>
      <p:sp>
        <p:nvSpPr>
          <p:cNvPr id="15" name="PlaceHolder 2"/>
          <p:cNvSpPr>
            <a:spLocks noGrp="1"/>
          </p:cNvSpPr>
          <p:nvPr>
            <p:ph type="body"/>
          </p:nvPr>
        </p:nvSpPr>
        <p:spPr>
          <a:xfrm>
            <a:off x="457200" y="1600200"/>
            <a:ext cx="4015800" cy="2158560"/>
          </a:xfrm>
          <a:prstGeom prst="rect">
            <a:avLst/>
          </a:prstGeom>
        </p:spPr>
        <p:txBody>
          <a:bodyPr lIns="90000" tIns="46800" rIns="90000" bIns="46800">
            <a:normAutofit/>
          </a:bodyPr>
          <a:lstStyle/>
          <a:p>
            <a:endParaRPr lang="en-US" sz="3200" b="0" strike="noStrike" spc="-1">
              <a:solidFill>
                <a:srgbClr val="000000"/>
              </a:solidFill>
              <a:latin typeface="Calibri"/>
            </a:endParaRPr>
          </a:p>
        </p:txBody>
      </p:sp>
      <p:sp>
        <p:nvSpPr>
          <p:cNvPr id="16" name="PlaceHolder 3"/>
          <p:cNvSpPr>
            <a:spLocks noGrp="1"/>
          </p:cNvSpPr>
          <p:nvPr>
            <p:ph type="body"/>
          </p:nvPr>
        </p:nvSpPr>
        <p:spPr>
          <a:xfrm>
            <a:off x="4674240" y="1600200"/>
            <a:ext cx="4015800" cy="4525920"/>
          </a:xfrm>
          <a:prstGeom prst="rect">
            <a:avLst/>
          </a:prstGeom>
        </p:spPr>
        <p:txBody>
          <a:bodyPr lIns="90000" tIns="46800" rIns="90000" bIns="46800">
            <a:normAutofit/>
          </a:bodyPr>
          <a:lstStyle/>
          <a:p>
            <a:endParaRPr lang="en-US" sz="3200" b="0" strike="noStrike" spc="-1">
              <a:solidFill>
                <a:srgbClr val="000000"/>
              </a:solidFill>
              <a:latin typeface="Calibri"/>
            </a:endParaRPr>
          </a:p>
        </p:txBody>
      </p:sp>
      <p:sp>
        <p:nvSpPr>
          <p:cNvPr id="17" name="PlaceHolder 4"/>
          <p:cNvSpPr>
            <a:spLocks noGrp="1"/>
          </p:cNvSpPr>
          <p:nvPr>
            <p:ph type="body"/>
          </p:nvPr>
        </p:nvSpPr>
        <p:spPr>
          <a:xfrm>
            <a:off x="457200" y="3964320"/>
            <a:ext cx="4015800" cy="2158560"/>
          </a:xfrm>
          <a:prstGeom prst="rect">
            <a:avLst/>
          </a:prstGeom>
        </p:spPr>
        <p:txBody>
          <a:bodyPr lIns="90000" tIns="46800" rIns="90000" bIns="46800">
            <a:normAutofit/>
          </a:bodyPr>
          <a:lstStyle/>
          <a:p>
            <a:endParaRPr lang="en-US" sz="3200" b="0" strike="noStrike" spc="-1">
              <a:solidFill>
                <a:srgbClr val="000000"/>
              </a:solidFill>
              <a:latin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457200" y="274320"/>
            <a:ext cx="8229600" cy="1143000"/>
          </a:xfrm>
          <a:prstGeom prst="rect">
            <a:avLst/>
          </a:prstGeom>
        </p:spPr>
        <p:txBody>
          <a:bodyPr lIns="90000" tIns="46800" rIns="90000" bIns="46800" anchor="ctr">
            <a:noAutofit/>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4400" b="0" strike="noStrike" spc="-1">
              <a:solidFill>
                <a:srgbClr val="000000"/>
              </a:solidFill>
              <a:latin typeface="Calibri"/>
            </a:endParaRPr>
          </a:p>
        </p:txBody>
      </p:sp>
      <p:sp>
        <p:nvSpPr>
          <p:cNvPr id="19" name="PlaceHolder 2"/>
          <p:cNvSpPr>
            <a:spLocks noGrp="1"/>
          </p:cNvSpPr>
          <p:nvPr>
            <p:ph type="body"/>
          </p:nvPr>
        </p:nvSpPr>
        <p:spPr>
          <a:xfrm>
            <a:off x="457200" y="1600200"/>
            <a:ext cx="4015800" cy="4525920"/>
          </a:xfrm>
          <a:prstGeom prst="rect">
            <a:avLst/>
          </a:prstGeom>
        </p:spPr>
        <p:txBody>
          <a:bodyPr lIns="90000" tIns="46800" rIns="90000" bIns="46800">
            <a:normAutofit/>
          </a:bodyPr>
          <a:lstStyle/>
          <a:p>
            <a:endParaRPr lang="en-US" sz="3200" b="0" strike="noStrike" spc="-1">
              <a:solidFill>
                <a:srgbClr val="000000"/>
              </a:solidFill>
              <a:latin typeface="Calibri"/>
            </a:endParaRPr>
          </a:p>
        </p:txBody>
      </p:sp>
      <p:sp>
        <p:nvSpPr>
          <p:cNvPr id="20" name="PlaceHolder 3"/>
          <p:cNvSpPr>
            <a:spLocks noGrp="1"/>
          </p:cNvSpPr>
          <p:nvPr>
            <p:ph type="body"/>
          </p:nvPr>
        </p:nvSpPr>
        <p:spPr>
          <a:xfrm>
            <a:off x="4674240" y="1600200"/>
            <a:ext cx="4015800" cy="2158560"/>
          </a:xfrm>
          <a:prstGeom prst="rect">
            <a:avLst/>
          </a:prstGeom>
        </p:spPr>
        <p:txBody>
          <a:bodyPr lIns="90000" tIns="46800" rIns="90000" bIns="46800">
            <a:normAutofit/>
          </a:bodyPr>
          <a:lstStyle/>
          <a:p>
            <a:endParaRPr lang="en-US" sz="3200" b="0" strike="noStrike" spc="-1">
              <a:solidFill>
                <a:srgbClr val="000000"/>
              </a:solidFill>
              <a:latin typeface="Calibri"/>
            </a:endParaRPr>
          </a:p>
        </p:txBody>
      </p:sp>
      <p:sp>
        <p:nvSpPr>
          <p:cNvPr id="21" name="PlaceHolder 4"/>
          <p:cNvSpPr>
            <a:spLocks noGrp="1"/>
          </p:cNvSpPr>
          <p:nvPr>
            <p:ph type="body"/>
          </p:nvPr>
        </p:nvSpPr>
        <p:spPr>
          <a:xfrm>
            <a:off x="4674240" y="3964320"/>
            <a:ext cx="4015800" cy="2158560"/>
          </a:xfrm>
          <a:prstGeom prst="rect">
            <a:avLst/>
          </a:prstGeom>
        </p:spPr>
        <p:txBody>
          <a:bodyPr lIns="90000" tIns="46800" rIns="90000" bIns="46800">
            <a:normAutofit/>
          </a:bodyPr>
          <a:lstStyle/>
          <a:p>
            <a:endParaRPr lang="en-US" sz="3200" b="0" strike="noStrike" spc="-1">
              <a:solidFill>
                <a:srgbClr val="000000"/>
              </a:solidFill>
              <a:latin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457200" y="274320"/>
            <a:ext cx="8229600" cy="1143000"/>
          </a:xfrm>
          <a:prstGeom prst="rect">
            <a:avLst/>
          </a:prstGeom>
        </p:spPr>
        <p:txBody>
          <a:bodyPr lIns="90000" tIns="46800" rIns="90000" bIns="46800" anchor="ctr">
            <a:noAutofit/>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4400" b="0" strike="noStrike" spc="-1">
              <a:solidFill>
                <a:srgbClr val="000000"/>
              </a:solidFill>
              <a:latin typeface="Calibri"/>
            </a:endParaRPr>
          </a:p>
        </p:txBody>
      </p:sp>
      <p:sp>
        <p:nvSpPr>
          <p:cNvPr id="23" name="PlaceHolder 2"/>
          <p:cNvSpPr>
            <a:spLocks noGrp="1"/>
          </p:cNvSpPr>
          <p:nvPr>
            <p:ph type="body"/>
          </p:nvPr>
        </p:nvSpPr>
        <p:spPr>
          <a:xfrm>
            <a:off x="457200" y="1600200"/>
            <a:ext cx="4015800" cy="2158560"/>
          </a:xfrm>
          <a:prstGeom prst="rect">
            <a:avLst/>
          </a:prstGeom>
        </p:spPr>
        <p:txBody>
          <a:bodyPr lIns="90000" tIns="46800" rIns="90000" bIns="46800">
            <a:normAutofit/>
          </a:bodyPr>
          <a:lstStyle/>
          <a:p>
            <a:endParaRPr lang="en-US" sz="3200" b="0" strike="noStrike" spc="-1">
              <a:solidFill>
                <a:srgbClr val="000000"/>
              </a:solidFill>
              <a:latin typeface="Calibri"/>
            </a:endParaRPr>
          </a:p>
        </p:txBody>
      </p:sp>
      <p:sp>
        <p:nvSpPr>
          <p:cNvPr id="24" name="PlaceHolder 3"/>
          <p:cNvSpPr>
            <a:spLocks noGrp="1"/>
          </p:cNvSpPr>
          <p:nvPr>
            <p:ph type="body"/>
          </p:nvPr>
        </p:nvSpPr>
        <p:spPr>
          <a:xfrm>
            <a:off x="4674240" y="1600200"/>
            <a:ext cx="4015800" cy="2158560"/>
          </a:xfrm>
          <a:prstGeom prst="rect">
            <a:avLst/>
          </a:prstGeom>
        </p:spPr>
        <p:txBody>
          <a:bodyPr lIns="90000" tIns="46800" rIns="90000" bIns="46800">
            <a:normAutofit/>
          </a:bodyPr>
          <a:lstStyle/>
          <a:p>
            <a:endParaRPr lang="en-US" sz="3200" b="0" strike="noStrike" spc="-1">
              <a:solidFill>
                <a:srgbClr val="000000"/>
              </a:solidFill>
              <a:latin typeface="Calibri"/>
            </a:endParaRPr>
          </a:p>
        </p:txBody>
      </p:sp>
      <p:sp>
        <p:nvSpPr>
          <p:cNvPr id="25" name="PlaceHolder 4"/>
          <p:cNvSpPr>
            <a:spLocks noGrp="1"/>
          </p:cNvSpPr>
          <p:nvPr>
            <p:ph type="body"/>
          </p:nvPr>
        </p:nvSpPr>
        <p:spPr>
          <a:xfrm>
            <a:off x="457200" y="3964320"/>
            <a:ext cx="8229600" cy="2158560"/>
          </a:xfrm>
          <a:prstGeom prst="rect">
            <a:avLst/>
          </a:prstGeom>
        </p:spPr>
        <p:txBody>
          <a:bodyPr lIns="90000" tIns="46800" rIns="90000" bIns="46800">
            <a:normAutofit/>
          </a:bodyPr>
          <a:lstStyle/>
          <a:p>
            <a:endParaRPr lang="en-US" sz="3200" b="0" strike="noStrike" spc="-1">
              <a:solidFill>
                <a:srgbClr val="000000"/>
              </a:solidFill>
              <a:latin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457200" y="274320"/>
            <a:ext cx="8229600" cy="1143000"/>
          </a:xfrm>
          <a:prstGeom prst="rect">
            <a:avLst/>
          </a:prstGeom>
        </p:spPr>
        <p:txBody>
          <a:bodyPr lIns="90000" tIns="46800" rIns="90000" bIns="46800" anchor="ctr">
            <a:noAutofit/>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b="0" strike="noStrike" spc="-1">
                <a:solidFill>
                  <a:srgbClr val="000000"/>
                </a:solidFill>
                <a:latin typeface="Calibri"/>
              </a:rPr>
              <a:t>Click to edit the title text format</a:t>
            </a:r>
          </a:p>
        </p:txBody>
      </p:sp>
      <p:sp>
        <p:nvSpPr>
          <p:cNvPr id="6" name="PlaceHolder 2"/>
          <p:cNvSpPr>
            <a:spLocks noGrp="1"/>
          </p:cNvSpPr>
          <p:nvPr>
            <p:ph type="body"/>
          </p:nvPr>
        </p:nvSpPr>
        <p:spPr>
          <a:xfrm>
            <a:off x="457200" y="1600200"/>
            <a:ext cx="8229600" cy="4525920"/>
          </a:xfrm>
          <a:prstGeom prst="rect">
            <a:avLst/>
          </a:prstGeom>
        </p:spPr>
        <p:txBody>
          <a:bodyPr lIns="90000" tIns="46800" rIns="90000" bIns="46800">
            <a:normAutofit/>
          </a:bodyPr>
          <a:lstStyle/>
          <a:p>
            <a:pPr marL="342720" indent="-342720">
              <a:spcBef>
                <a:spcPts val="799"/>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en-US" sz="3200" b="0" strike="noStrike" spc="-1">
                <a:solidFill>
                  <a:srgbClr val="000000"/>
                </a:solidFill>
                <a:latin typeface="Calibri"/>
              </a:rPr>
              <a:t>Click to edit the outline text format</a:t>
            </a:r>
          </a:p>
          <a:p>
            <a:pPr marL="742680" lvl="1" indent="-285480">
              <a:spcBef>
                <a:spcPts val="799"/>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en-US" sz="3200" b="0" strike="noStrike" spc="-1">
                <a:solidFill>
                  <a:srgbClr val="000000"/>
                </a:solidFill>
                <a:latin typeface="Calibri"/>
              </a:rPr>
              <a:t>Second Outline Level</a:t>
            </a:r>
          </a:p>
          <a:p>
            <a:pPr marL="1143000" lvl="2" indent="-228600">
              <a:spcBef>
                <a:spcPts val="799"/>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en-US" sz="3200" b="0" strike="noStrike" spc="-1">
                <a:solidFill>
                  <a:srgbClr val="000000"/>
                </a:solidFill>
                <a:latin typeface="Calibri"/>
              </a:rPr>
              <a:t>Third Outline Level</a:t>
            </a:r>
          </a:p>
          <a:p>
            <a:pPr marL="1600200" lvl="3" indent="-228600">
              <a:spcBef>
                <a:spcPts val="799"/>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en-US" sz="3200" b="0" strike="noStrike" spc="-1">
                <a:solidFill>
                  <a:srgbClr val="000000"/>
                </a:solidFill>
                <a:latin typeface="Calibri"/>
              </a:rPr>
              <a:t>Fourth Outline Level</a:t>
            </a:r>
          </a:p>
          <a:p>
            <a:pPr marL="2057400" lvl="4" indent="-228600">
              <a:spcBef>
                <a:spcPts val="799"/>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en-US" sz="3200" b="0" strike="noStrike" spc="-1">
                <a:solidFill>
                  <a:srgbClr val="000000"/>
                </a:solidFill>
                <a:latin typeface="Calibri"/>
              </a:rPr>
              <a:t>Fifth Outline Level</a:t>
            </a:r>
          </a:p>
          <a:p>
            <a:pPr marL="2057400" lvl="5" indent="-228600">
              <a:spcBef>
                <a:spcPts val="799"/>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en-US" sz="3200" b="0" strike="noStrike" spc="-1">
                <a:solidFill>
                  <a:srgbClr val="000000"/>
                </a:solidFill>
                <a:latin typeface="Calibri"/>
              </a:rPr>
              <a:t>Sixth Outline Level</a:t>
            </a:r>
          </a:p>
          <a:p>
            <a:pPr marL="2057400" lvl="6" indent="-228600">
              <a:spcBef>
                <a:spcPts val="799"/>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en-US" sz="3200" b="0" strike="noStrike" spc="-1">
                <a:solidFill>
                  <a:srgbClr val="000000"/>
                </a:solidFill>
                <a:latin typeface="Calibri"/>
              </a:rPr>
              <a:t>Seventh Outline Level</a:t>
            </a:r>
          </a:p>
        </p:txBody>
      </p:sp>
      <p:sp>
        <p:nvSpPr>
          <p:cNvPr id="2" name="PlaceHolder 3"/>
          <p:cNvSpPr>
            <a:spLocks noGrp="1"/>
          </p:cNvSpPr>
          <p:nvPr>
            <p:ph type="dt"/>
          </p:nvPr>
        </p:nvSpPr>
        <p:spPr>
          <a:xfrm>
            <a:off x="456840" y="6356520"/>
            <a:ext cx="2133720" cy="365040"/>
          </a:xfrm>
          <a:prstGeom prst="rect">
            <a:avLst/>
          </a:prstGeom>
        </p:spPr>
        <p:txBody>
          <a:bodyPr lIns="90000" tIns="46800" rIns="90000" bIns="46800" anchor="ctr">
            <a:no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a:solidFill>
                  <a:srgbClr val="898989"/>
                </a:solidFill>
                <a:latin typeface="Verdana"/>
              </a:rPr>
              <a:t>&lt;date/time&gt;</a:t>
            </a:r>
            <a:endParaRPr lang="en-US" sz="1200" b="0" strike="noStrike" spc="-1">
              <a:solidFill>
                <a:srgbClr val="000000"/>
              </a:solidFill>
              <a:latin typeface="Verdana"/>
            </a:endParaRPr>
          </a:p>
        </p:txBody>
      </p:sp>
      <p:sp>
        <p:nvSpPr>
          <p:cNvPr id="3" name="PlaceHolder 4"/>
          <p:cNvSpPr>
            <a:spLocks noGrp="1"/>
          </p:cNvSpPr>
          <p:nvPr>
            <p:ph type="ftr"/>
          </p:nvPr>
        </p:nvSpPr>
        <p:spPr>
          <a:xfrm>
            <a:off x="3124080" y="6356520"/>
            <a:ext cx="2895840" cy="365040"/>
          </a:xfrm>
          <a:prstGeom prst="rect">
            <a:avLst/>
          </a:prstGeom>
        </p:spPr>
        <p:txBody>
          <a:bodyPr lIns="90000" tIns="46800" rIns="90000" bIns="46800" anchor="ctr">
            <a:no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1800" b="0" strike="noStrike" spc="-1">
              <a:solidFill>
                <a:srgbClr val="000000"/>
              </a:solidFill>
              <a:latin typeface="Verdana"/>
            </a:endParaRPr>
          </a:p>
        </p:txBody>
      </p:sp>
      <p:sp>
        <p:nvSpPr>
          <p:cNvPr id="4" name="PlaceHolder 5"/>
          <p:cNvSpPr>
            <a:spLocks noGrp="1"/>
          </p:cNvSpPr>
          <p:nvPr>
            <p:ph type="sldNum"/>
          </p:nvPr>
        </p:nvSpPr>
        <p:spPr>
          <a:xfrm>
            <a:off x="6552720" y="6356520"/>
            <a:ext cx="2133720" cy="365040"/>
          </a:xfrm>
          <a:prstGeom prst="rect">
            <a:avLst/>
          </a:prstGeom>
        </p:spPr>
        <p:txBody>
          <a:bodyPr lIns="90000" tIns="46800" rIns="90000" bIns="46800" anchor="ctr">
            <a:noAutofit/>
          </a:bodyPr>
          <a:lstStyle/>
          <a:p>
            <a: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E1595282-A75A-4740-B456-48BBE4A02B3B}" type="slidenum">
              <a:rPr lang="en-US" sz="1200" b="0" strike="noStrike" spc="-1">
                <a:solidFill>
                  <a:srgbClr val="898989"/>
                </a:solidFill>
                <a:latin typeface="Verdana"/>
              </a:rPr>
              <a:t>‹#›</a:t>
            </a:fld>
            <a:endParaRPr lang="en-US" sz="1200" b="0" strike="noStrike" spc="-1">
              <a:solidFill>
                <a:srgbClr val="000000"/>
              </a:solidFill>
              <a:latin typeface="Verdana"/>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Box 47"/>
          <p:cNvSpPr txBox="1"/>
          <p:nvPr/>
        </p:nvSpPr>
        <p:spPr>
          <a:xfrm>
            <a:off x="456840" y="1599840"/>
            <a:ext cx="8147160" cy="4259160"/>
          </a:xfrm>
          <a:prstGeom prst="rect">
            <a:avLst/>
          </a:prstGeom>
          <a:noFill/>
          <a:ln w="0">
            <a:noFill/>
          </a:ln>
        </p:spPr>
        <p:txBody>
          <a:bodyPr anchor="ctr">
            <a:noAutofit/>
          </a:bodyPr>
          <a:lstStyle/>
          <a:p>
            <a:pPr algn="ctr" rtl="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dirty="0"/>
              <a:t/>
            </a:r>
            <a:br>
              <a:rPr dirty="0"/>
            </a:br>
            <a:r>
              <a:rPr dirty="0"/>
              <a:t/>
            </a:r>
            <a:br>
              <a:rPr dirty="0"/>
            </a:br>
            <a:r>
              <a:rPr lang="en-US" b="1" spc="-1" dirty="0">
                <a:solidFill>
                  <a:srgbClr val="000000"/>
                </a:solidFill>
                <a:latin typeface="Calibri"/>
              </a:rPr>
              <a:t>5</a:t>
            </a:r>
            <a:r>
              <a:rPr lang="en-US" sz="1800" b="1" strike="noStrike" spc="-1" dirty="0" smtClean="0">
                <a:solidFill>
                  <a:srgbClr val="000000"/>
                </a:solidFill>
                <a:latin typeface="Calibri"/>
              </a:rPr>
              <a:t>. </a:t>
            </a:r>
            <a:r>
              <a:rPr lang="en-US" sz="1800" b="1" strike="noStrike" spc="-1" dirty="0">
                <a:solidFill>
                  <a:srgbClr val="000000"/>
                </a:solidFill>
                <a:latin typeface="Calibri"/>
              </a:rPr>
              <a:t>TEACHING WEEK</a:t>
            </a:r>
            <a:r>
              <a:rPr dirty="0"/>
              <a:t/>
            </a:r>
            <a:br>
              <a:rPr dirty="0"/>
            </a:br>
            <a:r>
              <a:rPr dirty="0"/>
              <a:t/>
            </a:r>
            <a:br>
              <a:rPr dirty="0"/>
            </a:br>
            <a:r>
              <a:rPr lang="sr-RS" sz="4400" b="1" strike="noStrike" spc="-1" dirty="0">
                <a:solidFill>
                  <a:srgbClr val="000000"/>
                </a:solidFill>
                <a:latin typeface="Calibri"/>
              </a:rPr>
              <a:t>BIOENERGETIC DETERMINANTS OF PHYSICAL ABILITY</a:t>
            </a:r>
            <a:r>
              <a:rPr dirty="0"/>
              <a:t/>
            </a:r>
            <a:br>
              <a:rPr dirty="0"/>
            </a:br>
            <a:r>
              <a:rPr dirty="0"/>
              <a:t/>
            </a:r>
            <a:br>
              <a:rPr dirty="0"/>
            </a:br>
            <a:endParaRPr lang="en-US" sz="4400" b="0" strike="noStrike" spc="-1" dirty="0">
              <a:solidFill>
                <a:srgbClr val="000000"/>
              </a:solidFill>
              <a:latin typeface="Calibri"/>
            </a:endParaRPr>
          </a:p>
        </p:txBody>
      </p:sp>
      <p:pic>
        <p:nvPicPr>
          <p:cNvPr id="49" name="Picture 7" descr="E:\DOKUMENTI\Nimda dokumenti\memo grb.png"/>
          <p:cNvPicPr/>
          <p:nvPr/>
        </p:nvPicPr>
        <p:blipFill>
          <a:blip r:embed="rId2"/>
          <a:stretch/>
        </p:blipFill>
        <p:spPr>
          <a:xfrm>
            <a:off x="1835280" y="333360"/>
            <a:ext cx="5329080" cy="836640"/>
          </a:xfrm>
          <a:prstGeom prst="rect">
            <a:avLst/>
          </a:prstGeom>
          <a:ln w="0">
            <a:noFill/>
          </a:ln>
        </p:spPr>
      </p:pic>
      <p:sp>
        <p:nvSpPr>
          <p:cNvPr id="50" name="Rectangle 6"/>
          <p:cNvSpPr/>
          <p:nvPr/>
        </p:nvSpPr>
        <p:spPr>
          <a:xfrm>
            <a:off x="2124000" y="1579680"/>
            <a:ext cx="4681440" cy="82548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spAutoFit/>
          </a:bodyPr>
          <a:lstStyle/>
          <a:p>
            <a:pPr algn="ctr" rtl="0">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sr-RS" sz="2400" b="1" strike="noStrike" spc="-1">
                <a:solidFill>
                  <a:srgbClr val="000000"/>
                </a:solidFill>
                <a:latin typeface="Calibri"/>
              </a:rPr>
              <a:t>SUBJECT</a:t>
            </a:r>
            <a:r>
              <a:rPr lang="ru-RU" sz="2400" b="1" strike="noStrike" spc="-1">
                <a:solidFill>
                  <a:srgbClr val="000000"/>
                </a:solidFill>
                <a:latin typeface="Calibri"/>
              </a:rPr>
              <a:t>:</a:t>
            </a:r>
            <a:endParaRPr lang="en-US" sz="2400" b="0" strike="noStrike" spc="-1">
              <a:solidFill>
                <a:srgbClr val="000000"/>
              </a:solidFill>
              <a:latin typeface="Verdana"/>
            </a:endParaRPr>
          </a:p>
          <a:p>
            <a:pPr algn="ctr" rtl="0">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sr-CS" sz="2400" b="1" strike="noStrike" spc="-1">
                <a:solidFill>
                  <a:srgbClr val="000000"/>
                </a:solidFill>
                <a:latin typeface="Calibri"/>
                <a:ea typeface="Times New Roman"/>
              </a:rPr>
              <a:t>Sports medicine</a:t>
            </a:r>
            <a:endParaRPr lang="en-US" sz="2400" b="0" strike="noStrike" spc="-1">
              <a:solidFill>
                <a:srgbClr val="000000"/>
              </a:solidFill>
              <a:latin typeface="Verdana"/>
            </a:endParaRPr>
          </a:p>
        </p:txBody>
      </p:sp>
      <p:sp>
        <p:nvSpPr>
          <p:cNvPr id="51" name="Rectangle 5"/>
          <p:cNvSpPr/>
          <p:nvPr/>
        </p:nvSpPr>
        <p:spPr>
          <a:xfrm>
            <a:off x="2208722" y="5715000"/>
            <a:ext cx="4537567" cy="463846"/>
          </a:xfrm>
          <a:prstGeom prst="rect">
            <a:avLst/>
          </a:prstGeom>
          <a:noFill/>
          <a:ln w="0">
            <a:noFill/>
          </a:ln>
        </p:spPr>
        <p:style>
          <a:lnRef idx="0">
            <a:scrgbClr r="0" g="0" b="0"/>
          </a:lnRef>
          <a:fillRef idx="0">
            <a:scrgbClr r="0" g="0" b="0"/>
          </a:fillRef>
          <a:effectRef idx="0">
            <a:scrgbClr r="0" g="0" b="0"/>
          </a:effectRef>
          <a:fontRef idx="minor"/>
        </p:style>
        <p:txBody>
          <a:bodyPr wrap="none" lIns="90000" tIns="46800" rIns="90000" bIns="46800">
            <a:spAutoFit/>
          </a:bodyPr>
          <a:lstStyle/>
          <a:p>
            <a:pPr algn="ctr" rtl="0">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sr-RS" sz="2400" b="1" strike="noStrike" spc="-1" dirty="0">
                <a:solidFill>
                  <a:srgbClr val="000000"/>
                </a:solidFill>
                <a:latin typeface="Calibri"/>
              </a:rPr>
              <a:t>Asst. </a:t>
            </a:r>
            <a:r>
              <a:rPr lang="en-US" sz="2400" b="1" strike="noStrike" spc="-1" smtClean="0">
                <a:solidFill>
                  <a:srgbClr val="000000"/>
                </a:solidFill>
                <a:latin typeface="Calibri"/>
              </a:rPr>
              <a:t>Prof</a:t>
            </a:r>
            <a:r>
              <a:rPr lang="sr-RS" sz="2400" b="1" strike="noStrike" spc="-1" smtClean="0">
                <a:solidFill>
                  <a:srgbClr val="000000"/>
                </a:solidFill>
                <a:latin typeface="Calibri"/>
              </a:rPr>
              <a:t>. </a:t>
            </a:r>
            <a:r>
              <a:rPr lang="en-US" sz="2400" b="1" strike="noStrike" spc="-1" dirty="0" smtClean="0">
                <a:solidFill>
                  <a:srgbClr val="000000"/>
                </a:solidFill>
                <a:latin typeface="Calibri"/>
              </a:rPr>
              <a:t>Jovana Joksimovic Jovic</a:t>
            </a:r>
            <a:endParaRPr lang="en-US" sz="2400" b="0" strike="noStrike" spc="-1" dirty="0">
              <a:solidFill>
                <a:srgbClr val="000000"/>
              </a:solidFill>
              <a:latin typeface="Verdana"/>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TextBox 67"/>
          <p:cNvSpPr txBox="1"/>
          <p:nvPr/>
        </p:nvSpPr>
        <p:spPr>
          <a:xfrm>
            <a:off x="457200" y="274320"/>
            <a:ext cx="8229600" cy="1143000"/>
          </a:xfrm>
          <a:prstGeom prst="rect">
            <a:avLst/>
          </a:prstGeom>
          <a:noFill/>
          <a:ln w="0">
            <a:noFill/>
          </a:ln>
        </p:spPr>
        <p:txBody>
          <a:bodyPr anchor="ctr">
            <a:noAutofit/>
          </a:bodyPr>
          <a:lstStyle/>
          <a:p>
            <a:pPr algn="ctr" rtl="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3600" b="0" strike="noStrike" spc="-1">
                <a:solidFill>
                  <a:srgbClr val="000000"/>
                </a:solidFill>
                <a:latin typeface="Calibri"/>
              </a:rPr>
              <a:t>GLYCOGEN - LACTIC ACID</a:t>
            </a:r>
            <a:endParaRPr lang="en-US" sz="3600" b="0" strike="noStrike" spc="-1">
              <a:solidFill>
                <a:srgbClr val="000000"/>
              </a:solidFill>
              <a:latin typeface="Calibri"/>
            </a:endParaRPr>
          </a:p>
        </p:txBody>
      </p:sp>
      <p:sp>
        <p:nvSpPr>
          <p:cNvPr id="69" name="TextBox 68"/>
          <p:cNvSpPr txBox="1"/>
          <p:nvPr/>
        </p:nvSpPr>
        <p:spPr>
          <a:xfrm>
            <a:off x="457200" y="1752120"/>
            <a:ext cx="8229600" cy="4373640"/>
          </a:xfrm>
          <a:prstGeom prst="rect">
            <a:avLst/>
          </a:prstGeom>
          <a:noFill/>
          <a:ln w="0">
            <a:noFill/>
          </a:ln>
        </p:spPr>
        <p:txBody>
          <a:bodyPr>
            <a:normAutofit/>
          </a:bodyPr>
          <a:lstStyle/>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a:solidFill>
                  <a:srgbClr val="000000"/>
                </a:solidFill>
                <a:latin typeface="Calibri"/>
              </a:rPr>
              <a:t>For every molecule of glucose that is broken down into pyruvate during glycolysis, two molecules of usable ATP are produced.</a:t>
            </a:r>
            <a:endParaRPr lang="en-US" sz="2400" b="0" strike="noStrike" spc="-1">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400" b="0" strike="noStrike" spc="-1">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a:solidFill>
                  <a:srgbClr val="000000"/>
                </a:solidFill>
                <a:latin typeface="Calibri"/>
              </a:rPr>
              <a:t>Once pyruvate is formed, it will go one of two ways: conversion to lactate or conversion to the metabolic molecule acetyl-coenzyme A (acetyl-CoA), which reaches the mitochondria for oxidation and</a:t>
            </a:r>
            <a:r>
              <a:rPr lang="en-US" sz="2400" b="0" strike="noStrike" spc="-1">
                <a:solidFill>
                  <a:srgbClr val="000000"/>
                </a:solidFill>
                <a:latin typeface="Calibri"/>
              </a:rPr>
              <a:t> </a:t>
            </a:r>
            <a:r>
              <a:rPr lang="ru-RU" sz="2400" b="0" strike="noStrike" spc="-1">
                <a:solidFill>
                  <a:srgbClr val="000000"/>
                </a:solidFill>
                <a:latin typeface="Calibri"/>
              </a:rPr>
              <a:t>of ATP production.</a:t>
            </a:r>
            <a:endParaRPr lang="en-US" sz="2400" b="0" strike="noStrike" spc="-1">
              <a:solidFill>
                <a:srgbClr val="000000"/>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TextBox 69"/>
          <p:cNvSpPr txBox="1"/>
          <p:nvPr/>
        </p:nvSpPr>
        <p:spPr>
          <a:xfrm>
            <a:off x="457200" y="274320"/>
            <a:ext cx="8229600" cy="1143000"/>
          </a:xfrm>
          <a:prstGeom prst="rect">
            <a:avLst/>
          </a:prstGeom>
          <a:noFill/>
          <a:ln w="0">
            <a:noFill/>
          </a:ln>
        </p:spPr>
        <p:txBody>
          <a:bodyPr anchor="ctr">
            <a:noAutofit/>
          </a:bodyPr>
          <a:lstStyle/>
          <a:p>
            <a:pPr algn="ctr" rtl="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sr-RS" sz="3600" b="0" strike="noStrike" spc="-1">
                <a:solidFill>
                  <a:srgbClr val="000000"/>
                </a:solidFill>
                <a:latin typeface="Calibri"/>
              </a:rPr>
              <a:t>AEROBIC SYSTEM</a:t>
            </a:r>
            <a:endParaRPr lang="en-US" sz="3600" b="0" strike="noStrike" spc="-1">
              <a:solidFill>
                <a:srgbClr val="000000"/>
              </a:solidFill>
              <a:latin typeface="Calibri"/>
            </a:endParaRPr>
          </a:p>
        </p:txBody>
      </p:sp>
      <p:sp>
        <p:nvSpPr>
          <p:cNvPr id="71" name="TextBox 70"/>
          <p:cNvSpPr txBox="1"/>
          <p:nvPr/>
        </p:nvSpPr>
        <p:spPr>
          <a:xfrm>
            <a:off x="457200" y="1600200"/>
            <a:ext cx="8229600" cy="4525920"/>
          </a:xfrm>
          <a:prstGeom prst="rect">
            <a:avLst/>
          </a:prstGeom>
          <a:noFill/>
          <a:ln w="0">
            <a:noFill/>
          </a:ln>
        </p:spPr>
        <p:txBody>
          <a:bodyPr>
            <a:normAutofit/>
          </a:bodyPr>
          <a:lstStyle/>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dirty="0">
                <a:solidFill>
                  <a:srgbClr val="000000"/>
                </a:solidFill>
                <a:latin typeface="Calibri"/>
              </a:rPr>
              <a:t>Other substrates that can </a:t>
            </a:r>
            <a:r>
              <a:rPr lang="en-US" sz="2400" b="0" strike="noStrike" spc="-1" dirty="0" smtClean="0">
                <a:solidFill>
                  <a:srgbClr val="000000"/>
                </a:solidFill>
                <a:latin typeface="Calibri"/>
              </a:rPr>
              <a:t>produce ATP in the </a:t>
            </a:r>
            <a:r>
              <a:rPr lang="ru-RU" sz="2400" b="0" strike="noStrike" spc="-1" dirty="0" smtClean="0">
                <a:solidFill>
                  <a:srgbClr val="000000"/>
                </a:solidFill>
                <a:latin typeface="Calibri"/>
              </a:rPr>
              <a:t>body </a:t>
            </a:r>
            <a:r>
              <a:rPr lang="en-US" sz="2400" b="0" strike="noStrike" spc="-1" dirty="0" smtClean="0">
                <a:solidFill>
                  <a:srgbClr val="000000"/>
                </a:solidFill>
                <a:latin typeface="Calibri"/>
              </a:rPr>
              <a:t>are </a:t>
            </a:r>
            <a:r>
              <a:rPr lang="ru-RU" sz="2400" b="0" strike="noStrike" spc="-1" dirty="0" smtClean="0">
                <a:solidFill>
                  <a:srgbClr val="000000"/>
                </a:solidFill>
                <a:latin typeface="Calibri"/>
              </a:rPr>
              <a:t>fats</a:t>
            </a:r>
            <a:r>
              <a:rPr lang="ru-RU" sz="2400" b="0" strike="noStrike" spc="-1" dirty="0">
                <a:solidFill>
                  <a:srgbClr val="000000"/>
                </a:solidFill>
                <a:latin typeface="Calibri"/>
              </a:rPr>
              <a:t>, carbohydrates and proteins.</a:t>
            </a:r>
            <a:endParaRPr lang="en-US" sz="2400" b="0" strike="noStrike" spc="-1" dirty="0">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dirty="0">
                <a:solidFill>
                  <a:srgbClr val="000000"/>
                </a:solidFill>
                <a:latin typeface="Calibri"/>
              </a:rPr>
              <a:t> Fats are complex molecules, made of fatty acids and glycerol.</a:t>
            </a:r>
            <a:endParaRPr lang="en-US" sz="2400" b="0" strike="noStrike" spc="-1" dirty="0">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dirty="0">
                <a:solidFill>
                  <a:srgbClr val="000000"/>
                </a:solidFill>
                <a:latin typeface="Calibri"/>
              </a:rPr>
              <a:t>The body needs them for growth, energy as well as for many other functions, because fats are, above all, one of the basic components of every living cell.</a:t>
            </a:r>
            <a:endParaRPr lang="en-US" sz="2400" b="0" strike="noStrike" spc="-1" dirty="0">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dirty="0">
                <a:solidFill>
                  <a:srgbClr val="000000"/>
                </a:solidFill>
                <a:latin typeface="Calibri"/>
              </a:rPr>
              <a:t>The body also uses fats for the synthesis of hormones, as well as other substances needed for human activities.</a:t>
            </a:r>
            <a:endParaRPr lang="en-US" sz="2400" b="0" strike="noStrike" spc="-1" dirty="0">
              <a:solidFill>
                <a:srgbClr val="000000"/>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TextBox 71"/>
          <p:cNvSpPr txBox="1"/>
          <p:nvPr/>
        </p:nvSpPr>
        <p:spPr>
          <a:xfrm>
            <a:off x="457200" y="274320"/>
            <a:ext cx="8229600" cy="1143000"/>
          </a:xfrm>
          <a:prstGeom prst="rect">
            <a:avLst/>
          </a:prstGeom>
          <a:noFill/>
          <a:ln w="0">
            <a:noFill/>
          </a:ln>
        </p:spPr>
        <p:txBody>
          <a:bodyPr anchor="ctr">
            <a:noAutofit/>
          </a:bodyPr>
          <a:lstStyle/>
          <a:p>
            <a:pPr algn="ctr" rtl="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sr-RS" sz="4400" b="0" strike="noStrike" spc="-1">
                <a:solidFill>
                  <a:srgbClr val="000000"/>
                </a:solidFill>
                <a:latin typeface="Calibri"/>
              </a:rPr>
              <a:t>AEROBIC SYSTEM</a:t>
            </a:r>
            <a:endParaRPr lang="en-US" sz="4400" b="0" strike="noStrike" spc="-1">
              <a:solidFill>
                <a:srgbClr val="000000"/>
              </a:solidFill>
              <a:latin typeface="Calibri"/>
            </a:endParaRPr>
          </a:p>
        </p:txBody>
      </p:sp>
      <p:sp>
        <p:nvSpPr>
          <p:cNvPr id="73" name="TextBox 72"/>
          <p:cNvSpPr txBox="1"/>
          <p:nvPr/>
        </p:nvSpPr>
        <p:spPr>
          <a:xfrm>
            <a:off x="457200" y="2819160"/>
            <a:ext cx="8229600" cy="3306600"/>
          </a:xfrm>
          <a:prstGeom prst="rect">
            <a:avLst/>
          </a:prstGeom>
          <a:noFill/>
          <a:ln w="0">
            <a:noFill/>
          </a:ln>
        </p:spPr>
        <p:txBody>
          <a:bodyPr>
            <a:normAutofit/>
          </a:bodyPr>
          <a:lstStyle/>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sr-RS" sz="2400" b="0" strike="noStrike" spc="-1" dirty="0">
                <a:solidFill>
                  <a:srgbClr val="000000"/>
                </a:solidFill>
                <a:latin typeface="Calibri"/>
              </a:rPr>
              <a:t>Fats are the slowest source of energy, but the most energy-efficient form of food. One gram of fat contains </a:t>
            </a:r>
            <a:r>
              <a:rPr lang="sr-RS" sz="2400" b="0" strike="noStrike" spc="-1" dirty="0" smtClean="0">
                <a:solidFill>
                  <a:srgbClr val="000000"/>
                </a:solidFill>
                <a:latin typeface="Calibri"/>
              </a:rPr>
              <a:t>9</a:t>
            </a:r>
            <a:r>
              <a:rPr lang="en-US" sz="2400" b="0" strike="noStrike" spc="-1" dirty="0" smtClean="0">
                <a:solidFill>
                  <a:srgbClr val="000000"/>
                </a:solidFill>
                <a:latin typeface="Calibri"/>
              </a:rPr>
              <a:t> kcal, </a:t>
            </a:r>
            <a:r>
              <a:rPr lang="sr-RS" sz="2400" b="0" strike="noStrike" spc="-1" dirty="0" smtClean="0">
                <a:solidFill>
                  <a:srgbClr val="000000"/>
                </a:solidFill>
                <a:latin typeface="Calibri"/>
              </a:rPr>
              <a:t>which </a:t>
            </a:r>
            <a:r>
              <a:rPr lang="sr-RS" sz="2400" b="0" strike="noStrike" spc="-1" dirty="0">
                <a:solidFill>
                  <a:srgbClr val="000000"/>
                </a:solidFill>
                <a:latin typeface="Calibri"/>
              </a:rPr>
              <a:t>represents more than twice the amount of energy than carbohydrates and proteins, which contain </a:t>
            </a:r>
            <a:r>
              <a:rPr lang="sr-RS" sz="2400" b="0" strike="noStrike" spc="-1" dirty="0" smtClean="0">
                <a:solidFill>
                  <a:srgbClr val="000000"/>
                </a:solidFill>
                <a:latin typeface="Calibri"/>
              </a:rPr>
              <a:t>4</a:t>
            </a:r>
            <a:r>
              <a:rPr lang="en-US" sz="2400" b="0" strike="noStrike" spc="-1" dirty="0" smtClean="0">
                <a:solidFill>
                  <a:srgbClr val="000000"/>
                </a:solidFill>
                <a:latin typeface="Calibri"/>
              </a:rPr>
              <a:t> kcal </a:t>
            </a:r>
            <a:r>
              <a:rPr lang="sr-RS" sz="2400" b="0" strike="noStrike" spc="-1" dirty="0" smtClean="0">
                <a:solidFill>
                  <a:srgbClr val="000000"/>
                </a:solidFill>
                <a:latin typeface="Calibri"/>
              </a:rPr>
              <a:t>per </a:t>
            </a:r>
            <a:r>
              <a:rPr lang="sr-RS" sz="2400" b="0" strike="noStrike" spc="-1" dirty="0">
                <a:solidFill>
                  <a:srgbClr val="000000"/>
                </a:solidFill>
                <a:latin typeface="Calibri"/>
              </a:rPr>
              <a:t>gram.</a:t>
            </a:r>
            <a:endParaRPr lang="en-US" sz="2400" b="0" strike="noStrike" spc="-1" dirty="0">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400" b="0" strike="noStrike" spc="-1" dirty="0">
              <a:solidFill>
                <a:srgbClr val="000000"/>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TextBox 73"/>
          <p:cNvSpPr txBox="1"/>
          <p:nvPr/>
        </p:nvSpPr>
        <p:spPr>
          <a:xfrm>
            <a:off x="457200" y="274320"/>
            <a:ext cx="8229600" cy="1143000"/>
          </a:xfrm>
          <a:prstGeom prst="rect">
            <a:avLst/>
          </a:prstGeom>
          <a:noFill/>
          <a:ln w="0">
            <a:noFill/>
          </a:ln>
        </p:spPr>
        <p:txBody>
          <a:bodyPr anchor="ctr">
            <a:noAutofit/>
          </a:bodyPr>
          <a:lstStyle/>
          <a:p>
            <a:pPr algn="ctr" rtl="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3600" b="0" strike="noStrike" spc="-1" dirty="0">
                <a:solidFill>
                  <a:srgbClr val="000000"/>
                </a:solidFill>
                <a:latin typeface="Calibri"/>
              </a:rPr>
              <a:t>ANAEROBIC ENERGY RESOURCES </a:t>
            </a:r>
            <a:r>
              <a:rPr lang="en-US" sz="3600" b="0" strike="noStrike" spc="-1" dirty="0" smtClean="0">
                <a:solidFill>
                  <a:srgbClr val="000000"/>
                </a:solidFill>
                <a:latin typeface="Calibri"/>
              </a:rPr>
              <a:t>AND</a:t>
            </a:r>
            <a:r>
              <a:rPr dirty="0"/>
              <a:t/>
            </a:r>
            <a:br>
              <a:rPr dirty="0"/>
            </a:br>
            <a:r>
              <a:rPr lang="ru-RU" sz="3600" b="0" strike="noStrike" spc="-1" dirty="0">
                <a:solidFill>
                  <a:srgbClr val="000000"/>
                </a:solidFill>
                <a:latin typeface="Calibri"/>
              </a:rPr>
              <a:t>ANAEROBIC ABILITY</a:t>
            </a:r>
            <a:endParaRPr lang="en-US" sz="3600" b="0" strike="noStrike" spc="-1" dirty="0">
              <a:solidFill>
                <a:srgbClr val="000000"/>
              </a:solidFill>
              <a:latin typeface="Calibri"/>
            </a:endParaRPr>
          </a:p>
        </p:txBody>
      </p:sp>
      <p:sp>
        <p:nvSpPr>
          <p:cNvPr id="75" name="TextBox 74"/>
          <p:cNvSpPr txBox="1"/>
          <p:nvPr/>
        </p:nvSpPr>
        <p:spPr>
          <a:xfrm>
            <a:off x="457200" y="2438280"/>
            <a:ext cx="8229600" cy="3687840"/>
          </a:xfrm>
          <a:prstGeom prst="rect">
            <a:avLst/>
          </a:prstGeom>
          <a:noFill/>
          <a:ln w="0">
            <a:noFill/>
          </a:ln>
        </p:spPr>
        <p:txBody>
          <a:bodyPr>
            <a:normAutofit/>
          </a:bodyPr>
          <a:lstStyle/>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a:solidFill>
                  <a:srgbClr val="000000"/>
                </a:solidFill>
                <a:latin typeface="Calibri"/>
              </a:rPr>
              <a:t>When we talk about the importance of CP and anaerobic glycolysis as a source of energy</a:t>
            </a:r>
            <a:r>
              <a:rPr lang="en-US" sz="2400" b="0" strike="noStrike" spc="-1">
                <a:solidFill>
                  <a:srgbClr val="000000"/>
                </a:solidFill>
                <a:latin typeface="Calibri"/>
              </a:rPr>
              <a:t> </a:t>
            </a:r>
            <a:r>
              <a:rPr lang="ru-RU" sz="2400" b="0" strike="noStrike" spc="-1">
                <a:solidFill>
                  <a:srgbClr val="000000"/>
                </a:solidFill>
                <a:latin typeface="Calibri"/>
              </a:rPr>
              <a:t>in anaerobic processes, it is important to know that phosphocreatine deposits in</a:t>
            </a:r>
            <a:r>
              <a:rPr lang="en-US" sz="2400" b="0" strike="noStrike" spc="-1">
                <a:solidFill>
                  <a:srgbClr val="000000"/>
                </a:solidFill>
                <a:latin typeface="Calibri"/>
              </a:rPr>
              <a:t> </a:t>
            </a:r>
            <a:r>
              <a:rPr lang="ru-RU" sz="2400" b="0" strike="noStrike" spc="-1">
                <a:solidFill>
                  <a:srgbClr val="000000"/>
                </a:solidFill>
                <a:latin typeface="Calibri"/>
              </a:rPr>
              <a:t>muscles can be exhausted almost completely during intensive</a:t>
            </a:r>
            <a:r>
              <a:rPr lang="en-US" sz="2400" b="0" strike="noStrike" spc="-1">
                <a:solidFill>
                  <a:srgbClr val="000000"/>
                </a:solidFill>
                <a:latin typeface="Calibri"/>
              </a:rPr>
              <a:t> </a:t>
            </a:r>
            <a:r>
              <a:rPr lang="ru-RU" sz="2400" b="0" strike="noStrike" spc="-1">
                <a:solidFill>
                  <a:srgbClr val="000000"/>
                </a:solidFill>
                <a:latin typeface="Calibri"/>
              </a:rPr>
              <a:t>exercises, providing at the same time an equimolar amount of ATP, that is</a:t>
            </a:r>
            <a:r>
              <a:rPr lang="en-US" sz="2400" b="0" strike="noStrike" spc="-1">
                <a:solidFill>
                  <a:srgbClr val="000000"/>
                </a:solidFill>
                <a:latin typeface="Calibri"/>
              </a:rPr>
              <a:t> </a:t>
            </a:r>
            <a:r>
              <a:rPr lang="ru-RU" sz="2400" b="0" strike="noStrike" spc="-1">
                <a:solidFill>
                  <a:srgbClr val="000000"/>
                </a:solidFill>
                <a:latin typeface="Calibri"/>
              </a:rPr>
              <a:t>about 70 mmol per kilogram of dry muscle in humans.</a:t>
            </a:r>
            <a:endParaRPr lang="en-US" sz="2400" b="0" strike="noStrike" spc="-1">
              <a:solidFill>
                <a:srgbClr val="000000"/>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TextBox 75"/>
          <p:cNvSpPr txBox="1"/>
          <p:nvPr/>
        </p:nvSpPr>
        <p:spPr>
          <a:xfrm>
            <a:off x="457200" y="274320"/>
            <a:ext cx="8229600" cy="1143000"/>
          </a:xfrm>
          <a:prstGeom prst="rect">
            <a:avLst/>
          </a:prstGeom>
          <a:noFill/>
          <a:ln w="0">
            <a:noFill/>
          </a:ln>
        </p:spPr>
        <p:txBody>
          <a:bodyPr anchor="ctr">
            <a:noAutofit/>
          </a:bodyPr>
          <a:lstStyle/>
          <a:p>
            <a:pPr algn="ctr" rtl="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3600" b="0" strike="noStrike" spc="-1" dirty="0">
                <a:solidFill>
                  <a:srgbClr val="000000"/>
                </a:solidFill>
                <a:latin typeface="Calibri"/>
              </a:rPr>
              <a:t>ANAEROBIC ENERGY RESOURCES </a:t>
            </a:r>
            <a:r>
              <a:rPr lang="en-US" sz="3600" b="0" strike="noStrike" spc="-1" dirty="0" smtClean="0">
                <a:solidFill>
                  <a:srgbClr val="000000"/>
                </a:solidFill>
                <a:latin typeface="Calibri"/>
              </a:rPr>
              <a:t>AND</a:t>
            </a:r>
            <a:r>
              <a:rPr dirty="0"/>
              <a:t/>
            </a:r>
            <a:br>
              <a:rPr dirty="0"/>
            </a:br>
            <a:r>
              <a:rPr lang="ru-RU" sz="3600" b="0" strike="noStrike" spc="-1" dirty="0">
                <a:solidFill>
                  <a:srgbClr val="000000"/>
                </a:solidFill>
                <a:latin typeface="Calibri"/>
              </a:rPr>
              <a:t>ANAEROBIC ABILITY</a:t>
            </a:r>
            <a:endParaRPr lang="en-US" sz="3600" b="0" strike="noStrike" spc="-1" dirty="0">
              <a:solidFill>
                <a:srgbClr val="000000"/>
              </a:solidFill>
              <a:latin typeface="Calibri"/>
            </a:endParaRPr>
          </a:p>
        </p:txBody>
      </p:sp>
      <p:sp>
        <p:nvSpPr>
          <p:cNvPr id="77" name="TextBox 76"/>
          <p:cNvSpPr txBox="1"/>
          <p:nvPr/>
        </p:nvSpPr>
        <p:spPr>
          <a:xfrm>
            <a:off x="457200" y="1599840"/>
            <a:ext cx="8229600" cy="4800600"/>
          </a:xfrm>
          <a:prstGeom prst="rect">
            <a:avLst/>
          </a:prstGeom>
          <a:noFill/>
          <a:ln w="0">
            <a:noFill/>
          </a:ln>
        </p:spPr>
        <p:txBody>
          <a:bodyPr>
            <a:normAutofit/>
          </a:bodyPr>
          <a:lstStyle/>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dirty="0">
                <a:solidFill>
                  <a:srgbClr val="000000"/>
                </a:solidFill>
                <a:latin typeface="Calibri"/>
              </a:rPr>
              <a:t>Anaerobic</a:t>
            </a:r>
            <a:r>
              <a:rPr lang="en-US" sz="2400" b="0" strike="noStrike" spc="-1" dirty="0">
                <a:solidFill>
                  <a:srgbClr val="000000"/>
                </a:solidFill>
                <a:latin typeface="Calibri"/>
              </a:rPr>
              <a:t> </a:t>
            </a:r>
            <a:r>
              <a:rPr lang="ru-RU" sz="2400" b="0" strike="noStrike" spc="-1" dirty="0">
                <a:solidFill>
                  <a:srgbClr val="000000"/>
                </a:solidFill>
                <a:latin typeface="Calibri"/>
              </a:rPr>
              <a:t>glycolysis (for example, glycogen-lactate) yields 1.5 mmol of ATP per</a:t>
            </a:r>
            <a:r>
              <a:rPr lang="en-US" sz="2400" b="0" strike="noStrike" spc="-1" dirty="0">
                <a:solidFill>
                  <a:srgbClr val="000000"/>
                </a:solidFill>
                <a:latin typeface="Calibri"/>
              </a:rPr>
              <a:t> </a:t>
            </a:r>
            <a:r>
              <a:rPr lang="ru-RU" sz="2400" b="0" strike="noStrike" spc="-1" dirty="0">
                <a:solidFill>
                  <a:srgbClr val="000000"/>
                </a:solidFill>
                <a:latin typeface="Calibri"/>
              </a:rPr>
              <a:t>millimole of lactate. For example, during an intense cycling effort</a:t>
            </a:r>
            <a:r>
              <a:rPr lang="en-US" sz="2400" b="0" strike="noStrike" spc="-1" dirty="0">
                <a:solidFill>
                  <a:srgbClr val="000000"/>
                </a:solidFill>
                <a:latin typeface="Calibri"/>
              </a:rPr>
              <a:t> </a:t>
            </a:r>
            <a:r>
              <a:rPr lang="ru-RU" sz="2400" b="0" strike="noStrike" spc="-1" dirty="0">
                <a:solidFill>
                  <a:srgbClr val="000000"/>
                </a:solidFill>
                <a:latin typeface="Calibri"/>
              </a:rPr>
              <a:t>at VO2 max, the amount of lactate in the muscles can increase from 5 to</a:t>
            </a:r>
            <a:r>
              <a:rPr lang="en-US" sz="2400" b="0" strike="noStrike" spc="-1" dirty="0">
                <a:solidFill>
                  <a:srgbClr val="000000"/>
                </a:solidFill>
                <a:latin typeface="Calibri"/>
              </a:rPr>
              <a:t> </a:t>
            </a:r>
            <a:r>
              <a:rPr lang="ru-RU" sz="2400" b="0" strike="noStrike" spc="-1" dirty="0">
                <a:solidFill>
                  <a:srgbClr val="000000"/>
                </a:solidFill>
                <a:latin typeface="Calibri"/>
              </a:rPr>
              <a:t>113 mmol/kg, which corresponds to the amount of 162 mmol ATP/kg of dry muscle.</a:t>
            </a:r>
            <a:endParaRPr lang="en-US" sz="2400" b="0" strike="noStrike" spc="-1" dirty="0">
              <a:solidFill>
                <a:srgbClr val="000000"/>
              </a:solidFill>
              <a:latin typeface="Calibri"/>
            </a:endParaRPr>
          </a:p>
          <a:p>
            <a:pPr marL="342720" indent="-342720" algn="l" rtl="0">
              <a:spcBef>
                <a:spcPts val="598"/>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400" b="0" strike="noStrike" spc="-1" dirty="0">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dirty="0">
                <a:solidFill>
                  <a:srgbClr val="000000"/>
                </a:solidFill>
                <a:latin typeface="Calibri"/>
              </a:rPr>
              <a:t>Then part of the produced lactate will be co-transported with hydrogen lactate</a:t>
            </a:r>
            <a:r>
              <a:rPr lang="en-US" sz="2400" b="0" strike="noStrike" spc="-1" dirty="0">
                <a:solidFill>
                  <a:srgbClr val="000000"/>
                </a:solidFill>
                <a:latin typeface="Calibri"/>
              </a:rPr>
              <a:t> </a:t>
            </a:r>
            <a:r>
              <a:rPr lang="ru-RU" sz="2400" b="0" strike="noStrike" spc="-1" dirty="0">
                <a:solidFill>
                  <a:srgbClr val="000000"/>
                </a:solidFill>
                <a:latin typeface="Calibri"/>
              </a:rPr>
              <a:t>ions into the extracellular fluid, which will reduce the </a:t>
            </a:r>
            <a:r>
              <a:rPr lang="ru-RU" sz="2400" b="0" strike="noStrike" spc="-1" dirty="0" smtClean="0">
                <a:solidFill>
                  <a:srgbClr val="000000"/>
                </a:solidFill>
                <a:latin typeface="Calibri"/>
              </a:rPr>
              <a:t>intracellular </a:t>
            </a:r>
            <a:r>
              <a:rPr lang="ru-RU" sz="2400" b="0" strike="noStrike" spc="-1" dirty="0">
                <a:solidFill>
                  <a:srgbClr val="000000"/>
                </a:solidFill>
                <a:latin typeface="Calibri"/>
              </a:rPr>
              <a:t>acidity and enable further glycolysis.</a:t>
            </a:r>
            <a:endParaRPr lang="en-US" sz="2400" b="0" strike="noStrike" spc="-1" dirty="0">
              <a:solidFill>
                <a:srgbClr val="000000"/>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extBox 77"/>
          <p:cNvSpPr txBox="1"/>
          <p:nvPr/>
        </p:nvSpPr>
        <p:spPr>
          <a:xfrm>
            <a:off x="457200" y="274320"/>
            <a:ext cx="8229600" cy="1143000"/>
          </a:xfrm>
          <a:prstGeom prst="rect">
            <a:avLst/>
          </a:prstGeom>
          <a:noFill/>
          <a:ln w="0">
            <a:noFill/>
          </a:ln>
        </p:spPr>
        <p:txBody>
          <a:bodyPr lIns="90000" tIns="46800" rIns="90000" bIns="46800" anchor="ctr">
            <a:noAutofit/>
          </a:bodyPr>
          <a:lstStyle/>
          <a:p>
            <a:pPr algn="ctr" rtl="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4400" b="0" strike="noStrike" spc="-1">
              <a:solidFill>
                <a:srgbClr val="000000"/>
              </a:solidFill>
              <a:latin typeface="Calibri"/>
            </a:endParaRPr>
          </a:p>
        </p:txBody>
      </p:sp>
      <p:sp>
        <p:nvSpPr>
          <p:cNvPr id="79" name="TextBox 78"/>
          <p:cNvSpPr txBox="1"/>
          <p:nvPr/>
        </p:nvSpPr>
        <p:spPr>
          <a:xfrm>
            <a:off x="457200" y="1600200"/>
            <a:ext cx="8229600" cy="4525920"/>
          </a:xfrm>
          <a:prstGeom prst="rect">
            <a:avLst/>
          </a:prstGeom>
          <a:noFill/>
          <a:ln w="0">
            <a:noFill/>
          </a:ln>
        </p:spPr>
        <p:txBody>
          <a:bodyPr>
            <a:normAutofit/>
          </a:bodyPr>
          <a:lstStyle/>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a:solidFill>
                  <a:srgbClr val="000000"/>
                </a:solidFill>
                <a:latin typeface="Calibri"/>
              </a:rPr>
              <a:t>Phosphocreatine utilization and anaerobic ATP production during intense physical exercises will be high at the beginning of exercise, while glycolysis will dominate after 6 s of exercise.</a:t>
            </a:r>
            <a:endParaRPr lang="en-US" sz="2400" b="0" strike="noStrike" spc="-1">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a:solidFill>
                  <a:srgbClr val="000000"/>
                </a:solidFill>
                <a:latin typeface="Calibri"/>
              </a:rPr>
              <a:t>During recovery, phosphocreatine is rapidly resynthesized, whereby half of the total amount will be resynthesized after 30 s, while, on the other hand, the removal of lactate in the muscles is a much slower process.</a:t>
            </a:r>
            <a:endParaRPr lang="en-US" sz="2400" b="0" strike="noStrike" spc="-1">
              <a:solidFill>
                <a:srgbClr val="000000"/>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TextBox 79"/>
          <p:cNvSpPr txBox="1"/>
          <p:nvPr/>
        </p:nvSpPr>
        <p:spPr>
          <a:xfrm>
            <a:off x="457200" y="274320"/>
            <a:ext cx="8229600" cy="1143000"/>
          </a:xfrm>
          <a:prstGeom prst="rect">
            <a:avLst/>
          </a:prstGeom>
          <a:noFill/>
          <a:ln w="0">
            <a:noFill/>
          </a:ln>
        </p:spPr>
        <p:txBody>
          <a:bodyPr lIns="90000" tIns="46800" rIns="90000" bIns="46800" anchor="ctr">
            <a:noAutofit/>
          </a:bodyPr>
          <a:lstStyle/>
          <a:p>
            <a:pPr algn="ctr" rtl="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4400" b="0" strike="noStrike" spc="-1">
              <a:solidFill>
                <a:srgbClr val="000000"/>
              </a:solidFill>
              <a:latin typeface="Calibri"/>
            </a:endParaRPr>
          </a:p>
        </p:txBody>
      </p:sp>
      <p:sp>
        <p:nvSpPr>
          <p:cNvPr id="81" name="TextBox 80"/>
          <p:cNvSpPr txBox="1"/>
          <p:nvPr/>
        </p:nvSpPr>
        <p:spPr>
          <a:xfrm>
            <a:off x="457200" y="1600200"/>
            <a:ext cx="8229600" cy="4525920"/>
          </a:xfrm>
          <a:prstGeom prst="rect">
            <a:avLst/>
          </a:prstGeom>
          <a:noFill/>
          <a:ln w="0">
            <a:noFill/>
          </a:ln>
        </p:spPr>
        <p:txBody>
          <a:bodyPr>
            <a:normAutofit/>
          </a:bodyPr>
          <a:lstStyle/>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a:solidFill>
                  <a:srgbClr val="000000"/>
                </a:solidFill>
                <a:latin typeface="Calibri"/>
              </a:rPr>
              <a:t>Half of the total amount of accumulated lactate byproducts of metabolism will be removed after 10 minutes.</a:t>
            </a:r>
            <a:endParaRPr lang="en-US" sz="2400" b="0" strike="noStrike" spc="-1">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a:solidFill>
                  <a:srgbClr val="000000"/>
                </a:solidFill>
                <a:latin typeface="Calibri"/>
              </a:rPr>
              <a:t>During intense physical activity with short recovery periods, phosphocreatine is the dominant source of anaerobic ATP production.</a:t>
            </a:r>
            <a:endParaRPr lang="en-US" sz="2400" b="0" strike="noStrike" spc="-1">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a:solidFill>
                  <a:srgbClr val="000000"/>
                </a:solidFill>
                <a:latin typeface="Calibri"/>
              </a:rPr>
              <a:t>The use of phosphocreatine and anaerobic glycolysis as two important energy processes solely depends on the duration, intensity and type of physical activity.</a:t>
            </a:r>
            <a:endParaRPr lang="en-US" sz="2400" b="0" strike="noStrike" spc="-1">
              <a:solidFill>
                <a:srgbClr val="000000"/>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Box 81"/>
          <p:cNvSpPr txBox="1"/>
          <p:nvPr/>
        </p:nvSpPr>
        <p:spPr>
          <a:xfrm>
            <a:off x="457200" y="274320"/>
            <a:ext cx="8229600" cy="1143000"/>
          </a:xfrm>
          <a:prstGeom prst="rect">
            <a:avLst/>
          </a:prstGeom>
          <a:noFill/>
          <a:ln w="0">
            <a:noFill/>
          </a:ln>
        </p:spPr>
        <p:txBody>
          <a:bodyPr anchor="ctr">
            <a:noAutofit/>
          </a:bodyPr>
          <a:lstStyle/>
          <a:p>
            <a:pPr algn="ctr" rtl="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sr-RS" sz="4400" b="0" strike="noStrike" spc="-1">
                <a:solidFill>
                  <a:srgbClr val="000000"/>
                </a:solidFill>
                <a:latin typeface="Calibri"/>
              </a:rPr>
              <a:t>Aerobic metabolism</a:t>
            </a:r>
            <a:endParaRPr lang="en-US" sz="4400" b="0" strike="noStrike" spc="-1">
              <a:solidFill>
                <a:srgbClr val="000000"/>
              </a:solidFill>
              <a:latin typeface="Calibri"/>
            </a:endParaRPr>
          </a:p>
        </p:txBody>
      </p:sp>
      <p:sp>
        <p:nvSpPr>
          <p:cNvPr id="83" name="TextBox 82"/>
          <p:cNvSpPr txBox="1"/>
          <p:nvPr/>
        </p:nvSpPr>
        <p:spPr>
          <a:xfrm>
            <a:off x="457200" y="1600200"/>
            <a:ext cx="8229600" cy="4525920"/>
          </a:xfrm>
          <a:prstGeom prst="rect">
            <a:avLst/>
          </a:prstGeom>
          <a:noFill/>
          <a:ln w="0">
            <a:noFill/>
          </a:ln>
        </p:spPr>
        <p:txBody>
          <a:bodyPr>
            <a:normAutofit fontScale="96000"/>
          </a:bodyPr>
          <a:lstStyle/>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a:solidFill>
                  <a:srgbClr val="000000"/>
                </a:solidFill>
                <a:latin typeface="Calibri"/>
              </a:rPr>
              <a:t>Aerobic metabolism through the oxidation of carbohydrates and fats (rarely</a:t>
            </a:r>
            <a:r>
              <a:rPr lang="en-US" sz="2400" b="0" strike="noStrike" spc="-1">
                <a:solidFill>
                  <a:srgbClr val="000000"/>
                </a:solidFill>
                <a:latin typeface="Calibri"/>
              </a:rPr>
              <a:t> </a:t>
            </a:r>
            <a:r>
              <a:rPr lang="ru-RU" sz="2400" b="0" strike="noStrike" spc="-1">
                <a:solidFill>
                  <a:srgbClr val="000000"/>
                </a:solidFill>
                <a:latin typeface="Calibri"/>
              </a:rPr>
              <a:t>and protein) provides energy for long-term physical activity of low or</a:t>
            </a:r>
            <a:r>
              <a:rPr lang="en-US" sz="2400" b="0" strike="noStrike" spc="-1">
                <a:solidFill>
                  <a:srgbClr val="000000"/>
                </a:solidFill>
                <a:latin typeface="Calibri"/>
              </a:rPr>
              <a:t> </a:t>
            </a:r>
            <a:r>
              <a:rPr lang="ru-RU" sz="2400" b="0" strike="noStrike" spc="-1">
                <a:solidFill>
                  <a:srgbClr val="000000"/>
                </a:solidFill>
                <a:latin typeface="Calibri"/>
              </a:rPr>
              <a:t>medium intensity.</a:t>
            </a:r>
            <a:endParaRPr lang="en-US" sz="2400" b="0" strike="noStrike" spc="-1">
              <a:solidFill>
                <a:srgbClr val="000000"/>
              </a:solidFill>
              <a:latin typeface="Calibri"/>
            </a:endParaRPr>
          </a:p>
          <a:p>
            <a:pPr marL="342720" indent="-342720" algn="l" rtl="0">
              <a:spcBef>
                <a:spcPts val="799"/>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a:solidFill>
                  <a:srgbClr val="000000"/>
                </a:solidFill>
                <a:latin typeface="Calibri"/>
              </a:rPr>
              <a:t>Oxygen transport system (cardiovascular</a:t>
            </a:r>
            <a:r>
              <a:rPr lang="en-US" sz="2400" b="0" strike="noStrike" spc="-1">
                <a:solidFill>
                  <a:srgbClr val="000000"/>
                </a:solidFill>
                <a:latin typeface="Calibri"/>
              </a:rPr>
              <a:t> </a:t>
            </a:r>
            <a:r>
              <a:rPr lang="ru-RU" sz="2400" b="0" strike="noStrike" spc="-1">
                <a:solidFill>
                  <a:srgbClr val="000000"/>
                </a:solidFill>
                <a:latin typeface="Calibri"/>
              </a:rPr>
              <a:t>and the respiratory system) provides a sufficient amount of oxygen (O2), so in</a:t>
            </a:r>
            <a:r>
              <a:rPr lang="en-US" sz="2400" b="0" strike="noStrike" spc="-1">
                <a:solidFill>
                  <a:srgbClr val="000000"/>
                </a:solidFill>
                <a:latin typeface="Calibri"/>
              </a:rPr>
              <a:t> </a:t>
            </a:r>
            <a:r>
              <a:rPr lang="ru-RU" sz="2400" b="0" strike="noStrike" spc="-1">
                <a:solidFill>
                  <a:srgbClr val="000000"/>
                </a:solidFill>
                <a:latin typeface="Calibri"/>
              </a:rPr>
              <a:t>the chain of oxidative processes (Krebs cycle and oxidative phosphorylation) within the mitochondria creates ATP.</a:t>
            </a:r>
            <a:r>
              <a:rPr lang="ru-RU" sz="3200" b="0" strike="noStrike" spc="-1">
                <a:solidFill>
                  <a:srgbClr val="000000"/>
                </a:solidFill>
                <a:latin typeface="Calibri"/>
              </a:rPr>
              <a:t> </a:t>
            </a:r>
            <a:endParaRPr lang="en-US" sz="3200" b="0" strike="noStrike" spc="-1">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a:solidFill>
                  <a:srgbClr val="000000"/>
                </a:solidFill>
                <a:latin typeface="Calibri"/>
              </a:rPr>
              <a:t>Aerobic metabolism creates energy much more slowly than anaerobic and</a:t>
            </a:r>
            <a:r>
              <a:rPr lang="en-US" sz="2400" b="0" strike="noStrike" spc="-1">
                <a:solidFill>
                  <a:srgbClr val="000000"/>
                </a:solidFill>
                <a:latin typeface="Calibri"/>
              </a:rPr>
              <a:t> </a:t>
            </a:r>
            <a:r>
              <a:rPr lang="ru-RU" sz="2400" b="0" strike="noStrike" spc="-1">
                <a:solidFill>
                  <a:srgbClr val="000000"/>
                </a:solidFill>
                <a:latin typeface="Calibri"/>
              </a:rPr>
              <a:t>does not provide enough ATP for high-intensity physical activities,</a:t>
            </a:r>
            <a:r>
              <a:rPr lang="en-US" sz="2400" b="0" strike="noStrike" spc="-1">
                <a:solidFill>
                  <a:srgbClr val="000000"/>
                </a:solidFill>
                <a:latin typeface="Calibri"/>
              </a:rPr>
              <a:t> </a:t>
            </a:r>
            <a:r>
              <a:rPr lang="ru-RU" sz="2400" b="0" strike="noStrike" spc="-1">
                <a:solidFill>
                  <a:srgbClr val="000000"/>
                </a:solidFill>
                <a:latin typeface="Calibri"/>
              </a:rPr>
              <a:t>but it provides enough energy to work with moderate intensity</a:t>
            </a:r>
            <a:r>
              <a:rPr lang="en-US" sz="2400" b="0" strike="noStrike" spc="-1">
                <a:solidFill>
                  <a:srgbClr val="000000"/>
                </a:solidFill>
                <a:latin typeface="Calibri"/>
              </a:rPr>
              <a:t> </a:t>
            </a:r>
            <a:r>
              <a:rPr lang="ru-RU" sz="2400" b="0" strike="noStrike" spc="-1">
                <a:solidFill>
                  <a:srgbClr val="000000"/>
                </a:solidFill>
                <a:latin typeface="Calibri"/>
              </a:rPr>
              <a:t>held over a period of several hours.</a:t>
            </a:r>
            <a:endParaRPr lang="en-US" sz="2400" b="0" strike="noStrike" spc="-1">
              <a:solidFill>
                <a:srgbClr val="000000"/>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TextBox 83"/>
          <p:cNvSpPr txBox="1"/>
          <p:nvPr/>
        </p:nvSpPr>
        <p:spPr>
          <a:xfrm>
            <a:off x="457200" y="274320"/>
            <a:ext cx="8229600" cy="1143000"/>
          </a:xfrm>
          <a:prstGeom prst="rect">
            <a:avLst/>
          </a:prstGeom>
          <a:noFill/>
          <a:ln w="0">
            <a:noFill/>
          </a:ln>
        </p:spPr>
        <p:txBody>
          <a:bodyPr anchor="ctr">
            <a:noAutofit/>
          </a:bodyPr>
          <a:lstStyle/>
          <a:p>
            <a:pPr algn="ctr" rtl="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sr-RS" sz="4400" b="0" strike="noStrike" spc="-1">
                <a:solidFill>
                  <a:srgbClr val="000000"/>
                </a:solidFill>
                <a:latin typeface="Calibri"/>
              </a:rPr>
              <a:t>Aerobic</a:t>
            </a:r>
            <a:r>
              <a:rPr lang="en-US" sz="4400" b="0" strike="noStrike" spc="-1">
                <a:solidFill>
                  <a:srgbClr val="000000"/>
                </a:solidFill>
                <a:latin typeface="Calibri"/>
              </a:rPr>
              <a:t> </a:t>
            </a:r>
            <a:r>
              <a:rPr lang="ru-RU" sz="4400" b="0" strike="noStrike" spc="-1">
                <a:solidFill>
                  <a:srgbClr val="000000"/>
                </a:solidFill>
                <a:latin typeface="Calibri"/>
              </a:rPr>
              <a:t>ability</a:t>
            </a:r>
            <a:endParaRPr lang="en-US" sz="4400" b="0" strike="noStrike" spc="-1">
              <a:solidFill>
                <a:srgbClr val="000000"/>
              </a:solidFill>
              <a:latin typeface="Calibri"/>
            </a:endParaRPr>
          </a:p>
        </p:txBody>
      </p:sp>
      <p:sp>
        <p:nvSpPr>
          <p:cNvPr id="85" name="TextBox 84"/>
          <p:cNvSpPr txBox="1"/>
          <p:nvPr/>
        </p:nvSpPr>
        <p:spPr>
          <a:xfrm>
            <a:off x="457200" y="1600200"/>
            <a:ext cx="8229600" cy="4525920"/>
          </a:xfrm>
          <a:prstGeom prst="rect">
            <a:avLst/>
          </a:prstGeom>
          <a:noFill/>
          <a:ln w="0">
            <a:noFill/>
          </a:ln>
        </p:spPr>
        <p:txBody>
          <a:bodyPr>
            <a:normAutofit/>
          </a:bodyPr>
          <a:lstStyle/>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a:solidFill>
                  <a:srgbClr val="000000"/>
                </a:solidFill>
                <a:latin typeface="Calibri"/>
              </a:rPr>
              <a:t>Aerobic capacity is the capacity of the organism to aerobic metabolic</a:t>
            </a:r>
            <a:r>
              <a:rPr lang="en-US" sz="2400" b="0" strike="noStrike" spc="-1">
                <a:solidFill>
                  <a:srgbClr val="000000"/>
                </a:solidFill>
                <a:latin typeface="Calibri"/>
              </a:rPr>
              <a:t> </a:t>
            </a:r>
            <a:r>
              <a:rPr lang="ru-RU" sz="2400" b="0" strike="noStrike" spc="-1">
                <a:solidFill>
                  <a:srgbClr val="000000"/>
                </a:solidFill>
                <a:latin typeface="Calibri"/>
              </a:rPr>
              <a:t>processes creates energy for physical work.</a:t>
            </a:r>
            <a:endParaRPr lang="en-US" sz="2400" b="0" strike="noStrike" spc="-1">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a:solidFill>
                  <a:srgbClr val="000000"/>
                </a:solidFill>
                <a:latin typeface="Calibri"/>
              </a:rPr>
              <a:t>It mostly depends on</a:t>
            </a:r>
            <a:r>
              <a:rPr lang="en-US" sz="2400" b="0" strike="noStrike" spc="-1">
                <a:solidFill>
                  <a:srgbClr val="000000"/>
                </a:solidFill>
                <a:latin typeface="Calibri"/>
              </a:rPr>
              <a:t> </a:t>
            </a:r>
            <a:r>
              <a:rPr lang="ru-RU" sz="2400" b="0" strike="noStrike" spc="-1">
                <a:solidFill>
                  <a:srgbClr val="000000"/>
                </a:solidFill>
                <a:latin typeface="Calibri"/>
              </a:rPr>
              <a:t>the ability of the heart to deliver active blood by increasing the cardiac output</a:t>
            </a:r>
            <a:r>
              <a:rPr lang="en-US" sz="2400" b="0" strike="noStrike" spc="-1">
                <a:solidFill>
                  <a:srgbClr val="000000"/>
                </a:solidFill>
                <a:latin typeface="Calibri"/>
              </a:rPr>
              <a:t> </a:t>
            </a:r>
            <a:r>
              <a:rPr lang="ru-RU" sz="2400" b="0" strike="noStrike" spc="-1">
                <a:solidFill>
                  <a:srgbClr val="000000"/>
                </a:solidFill>
                <a:latin typeface="Calibri"/>
              </a:rPr>
              <a:t>adequate amount of O2 to the muscles.</a:t>
            </a:r>
            <a:endParaRPr lang="en-US" sz="2400" b="0" strike="noStrike" spc="-1">
              <a:solidFill>
                <a:srgbClr val="000000"/>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TextBox 85"/>
          <p:cNvSpPr txBox="1"/>
          <p:nvPr/>
        </p:nvSpPr>
        <p:spPr>
          <a:xfrm>
            <a:off x="457200" y="274320"/>
            <a:ext cx="8229600" cy="1143000"/>
          </a:xfrm>
          <a:prstGeom prst="rect">
            <a:avLst/>
          </a:prstGeom>
          <a:noFill/>
          <a:ln w="0">
            <a:noFill/>
          </a:ln>
        </p:spPr>
        <p:txBody>
          <a:bodyPr anchor="ctr">
            <a:noAutofit/>
          </a:bodyPr>
          <a:lstStyle/>
          <a:p>
            <a:pPr algn="ctr" rtl="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sr-RS" sz="3600" b="0" strike="noStrike" spc="-1">
                <a:solidFill>
                  <a:srgbClr val="000000"/>
                </a:solidFill>
                <a:latin typeface="Calibri"/>
              </a:rPr>
              <a:t>Aerobic capacity</a:t>
            </a:r>
            <a:endParaRPr lang="en-US" sz="3600" b="0" strike="noStrike" spc="-1">
              <a:solidFill>
                <a:srgbClr val="000000"/>
              </a:solidFill>
              <a:latin typeface="Calibri"/>
            </a:endParaRPr>
          </a:p>
        </p:txBody>
      </p:sp>
      <p:sp>
        <p:nvSpPr>
          <p:cNvPr id="87" name="TextBox 86"/>
          <p:cNvSpPr txBox="1"/>
          <p:nvPr/>
        </p:nvSpPr>
        <p:spPr>
          <a:xfrm>
            <a:off x="457200" y="1600200"/>
            <a:ext cx="8229600" cy="4525920"/>
          </a:xfrm>
          <a:prstGeom prst="rect">
            <a:avLst/>
          </a:prstGeom>
          <a:noFill/>
          <a:ln w="0">
            <a:noFill/>
          </a:ln>
        </p:spPr>
        <p:txBody>
          <a:bodyPr>
            <a:normAutofit/>
          </a:bodyPr>
          <a:lstStyle/>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a:solidFill>
                  <a:srgbClr val="000000"/>
                </a:solidFill>
                <a:latin typeface="Calibri"/>
              </a:rPr>
              <a:t>To define aerobic capacity, in sports medicine, the most important parameter is maximum oxygen consumption.</a:t>
            </a:r>
            <a:endParaRPr lang="en-US" sz="2400" b="0" strike="noStrike" spc="-1">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a:solidFill>
                  <a:srgbClr val="000000"/>
                </a:solidFill>
                <a:latin typeface="Calibri"/>
              </a:rPr>
              <a:t>It represents the maximum aerobic capacity, because it indicates the maximum amount of energy obtained by aerobic metabolism in a unit of time.</a:t>
            </a:r>
            <a:endParaRPr lang="en-US" sz="2400" b="0" strike="noStrike" spc="-1">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a:solidFill>
                  <a:srgbClr val="000000"/>
                </a:solidFill>
                <a:latin typeface="Calibri"/>
              </a:rPr>
              <a:t> VO2 max is usually expressed in milliliters per kilogram per minute, because people with a higher body mass have a higher consumption, so it is normalized</a:t>
            </a:r>
            <a:endParaRPr lang="en-US" sz="2400" b="0" strike="noStrike" spc="-1">
              <a:solidFill>
                <a:srgbClr val="000000"/>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p:cNvSpPr txBox="1"/>
          <p:nvPr/>
        </p:nvSpPr>
        <p:spPr>
          <a:xfrm>
            <a:off x="304560" y="274320"/>
            <a:ext cx="8381880" cy="777960"/>
          </a:xfrm>
          <a:prstGeom prst="rect">
            <a:avLst/>
          </a:prstGeom>
          <a:noFill/>
          <a:ln w="0">
            <a:noFill/>
          </a:ln>
        </p:spPr>
        <p:txBody>
          <a:bodyPr anchor="ctr">
            <a:noAutofit/>
          </a:bodyPr>
          <a:lstStyle/>
          <a:p>
            <a:pPr algn="ctr" rtl="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3200" b="0" strike="noStrike" spc="-1">
                <a:solidFill>
                  <a:srgbClr val="000000"/>
                </a:solidFill>
                <a:latin typeface="Calibri"/>
                <a:ea typeface="Arial"/>
              </a:rPr>
              <a:t> BIOENERGETIC DETERMINANTS OF PHYSICAL</a:t>
            </a:r>
            <a:r>
              <a:t/>
            </a:r>
            <a:br/>
            <a:r>
              <a:rPr lang="ru-RU" sz="3200" b="0" strike="noStrike" spc="-1">
                <a:solidFill>
                  <a:srgbClr val="000000"/>
                </a:solidFill>
                <a:latin typeface="Calibri"/>
                <a:ea typeface="Arial"/>
              </a:rPr>
              <a:t>ABILITIES</a:t>
            </a:r>
            <a:endParaRPr lang="en-US" sz="3200" b="0" strike="noStrike" spc="-1">
              <a:solidFill>
                <a:srgbClr val="000000"/>
              </a:solidFill>
              <a:latin typeface="Calibri"/>
            </a:endParaRPr>
          </a:p>
        </p:txBody>
      </p:sp>
      <p:sp>
        <p:nvSpPr>
          <p:cNvPr id="53" name="TextBox 52"/>
          <p:cNvSpPr txBox="1"/>
          <p:nvPr/>
        </p:nvSpPr>
        <p:spPr>
          <a:xfrm>
            <a:off x="0" y="1196640"/>
            <a:ext cx="9144000" cy="5661000"/>
          </a:xfrm>
          <a:prstGeom prst="rect">
            <a:avLst/>
          </a:prstGeom>
          <a:noFill/>
          <a:ln w="0">
            <a:noFill/>
          </a:ln>
        </p:spPr>
        <p:txBody>
          <a:bodyPr>
            <a:normAutofit/>
          </a:bodyPr>
          <a:lstStyle/>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dirty="0">
                <a:solidFill>
                  <a:srgbClr val="000000"/>
                </a:solidFill>
                <a:latin typeface="Calibri"/>
                <a:ea typeface="Arial"/>
              </a:rPr>
              <a:t>Energy is necessary for all types of processes that occur in our body, including growth and development, renewal, transport of various substances at the cellular level and, of course, muscle contraction.</a:t>
            </a:r>
            <a:endParaRPr lang="en-US" sz="2400" b="0" strike="noStrike" spc="-1" dirty="0">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dirty="0">
                <a:solidFill>
                  <a:srgbClr val="000000"/>
                </a:solidFill>
                <a:latin typeface="Calibri"/>
                <a:ea typeface="Arial"/>
              </a:rPr>
              <a:t>Bioenergetics or the science of energy flow through living systems is the first and indispensable part of sports physiology.</a:t>
            </a:r>
            <a:endParaRPr lang="en-US" sz="2400" b="0" strike="noStrike" spc="-1" dirty="0">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dirty="0">
                <a:solidFill>
                  <a:srgbClr val="000000"/>
                </a:solidFill>
                <a:latin typeface="Calibri"/>
                <a:ea typeface="Arial"/>
              </a:rPr>
              <a:t>In the physiology of sports, whether it is a marathon run or a single</a:t>
            </a:r>
            <a:r>
              <a:rPr lang="en-US" sz="2400" b="0" strike="noStrike" spc="-1" dirty="0">
                <a:solidFill>
                  <a:srgbClr val="000000"/>
                </a:solidFill>
                <a:latin typeface="Calibri"/>
                <a:ea typeface="Arial"/>
              </a:rPr>
              <a:t> </a:t>
            </a:r>
            <a:r>
              <a:rPr lang="ru-RU" sz="2400" b="0" strike="noStrike" spc="-1" dirty="0">
                <a:solidFill>
                  <a:srgbClr val="000000"/>
                </a:solidFill>
                <a:latin typeface="Calibri"/>
                <a:ea typeface="Arial"/>
              </a:rPr>
              <a:t>explosive movement or jump, the muscles are powered by one and only one element, and that is ATP.</a:t>
            </a:r>
            <a:endParaRPr lang="en-US" sz="2400" b="0" strike="noStrike" spc="-1" dirty="0">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dirty="0">
                <a:solidFill>
                  <a:srgbClr val="000000"/>
                </a:solidFill>
                <a:latin typeface="Calibri"/>
                <a:ea typeface="Arial"/>
              </a:rPr>
              <a:t>The body stores only a small amount</a:t>
            </a:r>
            <a:r>
              <a:rPr lang="en-US" sz="2400" b="0" strike="noStrike" spc="-1" dirty="0">
                <a:solidFill>
                  <a:srgbClr val="000000"/>
                </a:solidFill>
                <a:latin typeface="Calibri"/>
                <a:ea typeface="Arial"/>
              </a:rPr>
              <a:t> </a:t>
            </a:r>
            <a:r>
              <a:rPr lang="ru-RU" sz="2400" b="0" strike="noStrike" spc="-1" dirty="0">
                <a:solidFill>
                  <a:srgbClr val="000000"/>
                </a:solidFill>
                <a:latin typeface="Calibri"/>
                <a:ea typeface="Arial"/>
              </a:rPr>
              <a:t>this "energy currency" in the cells and it is only there to help</a:t>
            </a:r>
            <a:r>
              <a:rPr lang="en-US" sz="2400" b="0" strike="noStrike" spc="-1" dirty="0">
                <a:solidFill>
                  <a:srgbClr val="000000"/>
                </a:solidFill>
                <a:latin typeface="Calibri"/>
                <a:ea typeface="Arial"/>
              </a:rPr>
              <a:t> </a:t>
            </a:r>
            <a:r>
              <a:rPr lang="ru-RU" sz="2400" b="0" strike="noStrike" spc="-1" dirty="0">
                <a:solidFill>
                  <a:srgbClr val="000000"/>
                </a:solidFill>
                <a:latin typeface="Calibri"/>
                <a:ea typeface="Arial"/>
              </a:rPr>
              <a:t>several strenuous activities.</a:t>
            </a:r>
            <a:endParaRPr lang="en-US" sz="2400" b="0" strike="noStrike" spc="-1" dirty="0">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dirty="0">
                <a:solidFill>
                  <a:srgbClr val="000000"/>
                </a:solidFill>
                <a:latin typeface="Calibri"/>
                <a:ea typeface="Arial"/>
              </a:rPr>
              <a:t>Therefore, the body must replace and resynthesize</a:t>
            </a:r>
            <a:r>
              <a:rPr lang="en-US" sz="2400" b="0" strike="noStrike" spc="-1" dirty="0">
                <a:solidFill>
                  <a:srgbClr val="000000"/>
                </a:solidFill>
                <a:latin typeface="Calibri"/>
                <a:ea typeface="Arial"/>
              </a:rPr>
              <a:t> </a:t>
            </a:r>
            <a:r>
              <a:rPr lang="ru-RU" sz="2400" b="0" strike="noStrike" spc="-1" dirty="0">
                <a:solidFill>
                  <a:srgbClr val="000000"/>
                </a:solidFill>
                <a:latin typeface="Calibri"/>
                <a:ea typeface="Arial"/>
              </a:rPr>
              <a:t>ATP, and that process is </a:t>
            </a:r>
            <a:r>
              <a:rPr lang="ru-RU" sz="2400" b="0" strike="noStrike" spc="-1" dirty="0" smtClean="0">
                <a:solidFill>
                  <a:srgbClr val="000000"/>
                </a:solidFill>
                <a:latin typeface="Calibri"/>
                <a:ea typeface="Arial"/>
              </a:rPr>
              <a:t>ongoing</a:t>
            </a:r>
            <a:r>
              <a:rPr lang="en-US" sz="2400" b="0" strike="noStrike" spc="-1" dirty="0" smtClean="0">
                <a:solidFill>
                  <a:srgbClr val="000000"/>
                </a:solidFill>
                <a:latin typeface="Calibri"/>
                <a:ea typeface="Arial"/>
              </a:rPr>
              <a:t> all the time.</a:t>
            </a:r>
            <a:endParaRPr lang="en-US" sz="2400" b="0" strike="noStrike" spc="-1" dirty="0">
              <a:solidFill>
                <a:srgbClr val="000000"/>
              </a:solidFill>
              <a:latin typeface="Calibri"/>
            </a:endParaRPr>
          </a:p>
          <a:p>
            <a:pPr marL="342720" indent="-342720" algn="l" rtl="0">
              <a:spcBef>
                <a:spcPts val="598"/>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400" b="0" strike="noStrike" spc="-1" dirty="0">
              <a:solidFill>
                <a:srgbClr val="000000"/>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TextBox 87"/>
          <p:cNvSpPr txBox="1"/>
          <p:nvPr/>
        </p:nvSpPr>
        <p:spPr>
          <a:xfrm>
            <a:off x="457200" y="274320"/>
            <a:ext cx="8229600" cy="1143000"/>
          </a:xfrm>
          <a:prstGeom prst="rect">
            <a:avLst/>
          </a:prstGeom>
          <a:noFill/>
          <a:ln w="0">
            <a:noFill/>
          </a:ln>
        </p:spPr>
        <p:txBody>
          <a:bodyPr anchor="ctr">
            <a:noAutofit/>
          </a:bodyPr>
          <a:lstStyle/>
          <a:p>
            <a:pPr algn="ctr" rtl="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3600" b="0" strike="noStrike" spc="-1" dirty="0" smtClean="0">
                <a:solidFill>
                  <a:srgbClr val="000000"/>
                </a:solidFill>
                <a:latin typeface="Calibri"/>
              </a:rPr>
              <a:t>C</a:t>
            </a:r>
            <a:r>
              <a:rPr lang="ru-RU" sz="3600" b="0" strike="noStrike" spc="-1" dirty="0" smtClean="0">
                <a:solidFill>
                  <a:srgbClr val="000000"/>
                </a:solidFill>
                <a:latin typeface="Calibri"/>
              </a:rPr>
              <a:t>onverting </a:t>
            </a:r>
            <a:r>
              <a:rPr lang="ru-RU" sz="3600" b="0" strike="noStrike" spc="-1" dirty="0">
                <a:solidFill>
                  <a:srgbClr val="000000"/>
                </a:solidFill>
                <a:latin typeface="Calibri"/>
              </a:rPr>
              <a:t>VO2 max into metabolic equivalents</a:t>
            </a:r>
            <a:endParaRPr lang="en-US" sz="3600" b="0" strike="noStrike" spc="-1" dirty="0">
              <a:solidFill>
                <a:srgbClr val="000000"/>
              </a:solidFill>
              <a:latin typeface="Calibri"/>
            </a:endParaRPr>
          </a:p>
        </p:txBody>
      </p:sp>
      <p:sp>
        <p:nvSpPr>
          <p:cNvPr id="89" name="TextBox 88"/>
          <p:cNvSpPr txBox="1"/>
          <p:nvPr/>
        </p:nvSpPr>
        <p:spPr>
          <a:xfrm>
            <a:off x="457200" y="2133720"/>
            <a:ext cx="8229600" cy="3992400"/>
          </a:xfrm>
          <a:prstGeom prst="rect">
            <a:avLst/>
          </a:prstGeom>
          <a:noFill/>
          <a:ln w="0">
            <a:noFill/>
          </a:ln>
        </p:spPr>
        <p:txBody>
          <a:bodyPr>
            <a:normAutofit/>
          </a:bodyPr>
          <a:lstStyle/>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a:solidFill>
                  <a:srgbClr val="000000"/>
                </a:solidFill>
                <a:latin typeface="Calibri"/>
              </a:rPr>
              <a:t>Since the essence of testing is the quantification of the work accomplished, it</a:t>
            </a:r>
            <a:r>
              <a:rPr lang="en-US" sz="2400" b="0" strike="noStrike" spc="-1">
                <a:solidFill>
                  <a:srgbClr val="000000"/>
                </a:solidFill>
                <a:latin typeface="Calibri"/>
              </a:rPr>
              <a:t> </a:t>
            </a:r>
            <a:r>
              <a:rPr lang="ru-RU" sz="2400" b="0" strike="noStrike" spc="-1">
                <a:solidFill>
                  <a:srgbClr val="000000"/>
                </a:solidFill>
                <a:latin typeface="Calibri"/>
              </a:rPr>
              <a:t>is achieved by converting VO2 max into metabolic equivalents (MET), where MET corresponds to the directly measured VO2 of a healthy male, weight</a:t>
            </a:r>
            <a:r>
              <a:rPr lang="en-US" sz="2400" b="0" strike="noStrike" spc="-1">
                <a:solidFill>
                  <a:srgbClr val="000000"/>
                </a:solidFill>
                <a:latin typeface="Calibri"/>
              </a:rPr>
              <a:t> </a:t>
            </a:r>
            <a:r>
              <a:rPr lang="ru-RU" sz="2400" b="0" strike="noStrike" spc="-1">
                <a:solidFill>
                  <a:srgbClr val="000000"/>
                </a:solidFill>
                <a:latin typeface="Calibri"/>
              </a:rPr>
              <a:t>70 kg or 3.5 ml/kg/min at rest.</a:t>
            </a:r>
            <a:endParaRPr lang="en-US" sz="2400" b="0" strike="noStrike" spc="-1">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a:solidFill>
                  <a:srgbClr val="000000"/>
                </a:solidFill>
                <a:latin typeface="Calibri"/>
              </a:rPr>
              <a:t>Direct determination</a:t>
            </a:r>
            <a:r>
              <a:rPr lang="en-US" sz="2400" b="0" strike="noStrike" spc="-1">
                <a:solidFill>
                  <a:srgbClr val="000000"/>
                </a:solidFill>
                <a:latin typeface="Calibri"/>
              </a:rPr>
              <a:t> </a:t>
            </a:r>
            <a:r>
              <a:rPr lang="ru-RU" sz="2400" b="0" strike="noStrike" spc="-1">
                <a:solidFill>
                  <a:srgbClr val="000000"/>
                </a:solidFill>
                <a:latin typeface="Calibri"/>
              </a:rPr>
              <a:t>MET is possible only when VO2 is known, which is necessary for estimation</a:t>
            </a:r>
            <a:r>
              <a:rPr lang="en-US" sz="2400" b="0" strike="noStrike" spc="-1">
                <a:solidFill>
                  <a:srgbClr val="000000"/>
                </a:solidFill>
                <a:latin typeface="Calibri"/>
              </a:rPr>
              <a:t> </a:t>
            </a:r>
            <a:r>
              <a:rPr lang="ru-RU" sz="2400" b="0" strike="noStrike" spc="-1">
                <a:solidFill>
                  <a:srgbClr val="000000"/>
                </a:solidFill>
                <a:latin typeface="Calibri"/>
              </a:rPr>
              <a:t>functional status and degree of ability.</a:t>
            </a:r>
            <a:endParaRPr lang="en-US" sz="2400" b="0" strike="noStrike" spc="-1">
              <a:solidFill>
                <a:srgbClr val="000000"/>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TextBox 89"/>
          <p:cNvSpPr txBox="1"/>
          <p:nvPr/>
        </p:nvSpPr>
        <p:spPr>
          <a:xfrm>
            <a:off x="457200" y="274320"/>
            <a:ext cx="8229600" cy="1143000"/>
          </a:xfrm>
          <a:prstGeom prst="rect">
            <a:avLst/>
          </a:prstGeom>
          <a:noFill/>
          <a:ln w="0">
            <a:noFill/>
          </a:ln>
        </p:spPr>
        <p:txBody>
          <a:bodyPr anchor="ctr">
            <a:noAutofit/>
          </a:bodyPr>
          <a:lstStyle/>
          <a:p>
            <a:pPr algn="ctr" rtl="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3600" b="0" strike="noStrike" spc="-1">
                <a:solidFill>
                  <a:srgbClr val="000000"/>
                </a:solidFill>
                <a:latin typeface="Calibri"/>
              </a:rPr>
              <a:t>Assessment of ability and functional class based on achieved METs</a:t>
            </a:r>
            <a:endParaRPr lang="en-US" sz="3600" b="0" strike="noStrike" spc="-1">
              <a:solidFill>
                <a:srgbClr val="000000"/>
              </a:solidFill>
              <a:latin typeface="Calibri"/>
            </a:endParaRPr>
          </a:p>
        </p:txBody>
      </p:sp>
      <p:sp>
        <p:nvSpPr>
          <p:cNvPr id="91" name="TextBox 90"/>
          <p:cNvSpPr txBox="1"/>
          <p:nvPr/>
        </p:nvSpPr>
        <p:spPr>
          <a:xfrm>
            <a:off x="457200" y="1417320"/>
            <a:ext cx="8229600" cy="4525920"/>
          </a:xfrm>
          <a:prstGeom prst="rect">
            <a:avLst/>
          </a:prstGeom>
          <a:noFill/>
          <a:ln w="0">
            <a:noFill/>
          </a:ln>
        </p:spPr>
        <p:txBody>
          <a:bodyPr>
            <a:normAutofit/>
          </a:bodyPr>
          <a:lstStyle/>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dirty="0">
                <a:solidFill>
                  <a:srgbClr val="000000"/>
                </a:solidFill>
                <a:latin typeface="Calibri"/>
              </a:rPr>
              <a:t>When performing a physical exercise test </a:t>
            </a:r>
            <a:r>
              <a:rPr lang="ru-RU" sz="2400" b="0" strike="noStrike" spc="-1" dirty="0" smtClean="0">
                <a:solidFill>
                  <a:srgbClr val="000000"/>
                </a:solidFill>
                <a:latin typeface="Calibri"/>
              </a:rPr>
              <a:t>(</a:t>
            </a:r>
            <a:r>
              <a:rPr lang="en-US" sz="2400" b="0" strike="noStrike" spc="-1" dirty="0" smtClean="0">
                <a:solidFill>
                  <a:srgbClr val="000000"/>
                </a:solidFill>
                <a:latin typeface="Calibri"/>
              </a:rPr>
              <a:t>PET</a:t>
            </a:r>
            <a:r>
              <a:rPr lang="ru-RU" sz="2400" b="0" strike="noStrike" spc="-1" dirty="0" smtClean="0">
                <a:solidFill>
                  <a:srgbClr val="000000"/>
                </a:solidFill>
                <a:latin typeface="Calibri"/>
              </a:rPr>
              <a:t>) </a:t>
            </a:r>
            <a:r>
              <a:rPr lang="ru-RU" sz="2400" b="0" strike="noStrike" spc="-1" dirty="0">
                <a:solidFill>
                  <a:srgbClr val="000000"/>
                </a:solidFill>
                <a:latin typeface="Calibri"/>
              </a:rPr>
              <a:t>without gas analysis, METs can be indirectly estimated based on the level of stress achieved on the conveyor belt, according to the formula:</a:t>
            </a:r>
            <a:endParaRPr lang="en-US" sz="2400" b="0" strike="noStrike" spc="-1" dirty="0">
              <a:solidFill>
                <a:srgbClr val="000000"/>
              </a:solidFill>
              <a:latin typeface="Calibri"/>
            </a:endParaRPr>
          </a:p>
          <a:p>
            <a:pPr marL="342720" indent="-342720" algn="l" rtl="0">
              <a:spcBef>
                <a:spcPts val="598"/>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dirty="0">
                <a:solidFill>
                  <a:srgbClr val="000000"/>
                </a:solidFill>
                <a:latin typeface="Calibri"/>
              </a:rPr>
              <a:t> MET = [Tape Speed ​​x {0.1 + (Slope x 1.8)} + 3.5] / 3.5</a:t>
            </a:r>
            <a:endParaRPr lang="en-US" sz="2400" b="0" strike="noStrike" spc="-1" dirty="0">
              <a:solidFill>
                <a:srgbClr val="000000"/>
              </a:solidFill>
              <a:latin typeface="Calibri"/>
            </a:endParaRPr>
          </a:p>
        </p:txBody>
      </p:sp>
      <p:graphicFrame>
        <p:nvGraphicFramePr>
          <p:cNvPr id="2" name="Table 1"/>
          <p:cNvGraphicFramePr>
            <a:graphicFrameLocks noGrp="1"/>
          </p:cNvGraphicFramePr>
          <p:nvPr>
            <p:extLst>
              <p:ext uri="{D42A27DB-BD31-4B8C-83A1-F6EECF244321}">
                <p14:modId xmlns:p14="http://schemas.microsoft.com/office/powerpoint/2010/main" val="1977328430"/>
              </p:ext>
            </p:extLst>
          </p:nvPr>
        </p:nvGraphicFramePr>
        <p:xfrm>
          <a:off x="1755502" y="3448960"/>
          <a:ext cx="6096000" cy="249428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4108330916"/>
                    </a:ext>
                  </a:extLst>
                </a:gridCol>
                <a:gridCol w="2032000">
                  <a:extLst>
                    <a:ext uri="{9D8B030D-6E8A-4147-A177-3AD203B41FA5}">
                      <a16:colId xmlns:a16="http://schemas.microsoft.com/office/drawing/2014/main" val="4126730582"/>
                    </a:ext>
                  </a:extLst>
                </a:gridCol>
                <a:gridCol w="2032000">
                  <a:extLst>
                    <a:ext uri="{9D8B030D-6E8A-4147-A177-3AD203B41FA5}">
                      <a16:colId xmlns:a16="http://schemas.microsoft.com/office/drawing/2014/main" val="149142312"/>
                    </a:ext>
                  </a:extLst>
                </a:gridCol>
              </a:tblGrid>
              <a:tr h="370840">
                <a:tc>
                  <a:txBody>
                    <a:bodyPr/>
                    <a:lstStyle/>
                    <a:p>
                      <a:r>
                        <a:rPr lang="en-US" dirty="0" smtClean="0"/>
                        <a:t>MET</a:t>
                      </a:r>
                      <a:endParaRPr lang="en-US" dirty="0"/>
                    </a:p>
                  </a:txBody>
                  <a:tcPr/>
                </a:tc>
                <a:tc>
                  <a:txBody>
                    <a:bodyPr/>
                    <a:lstStyle/>
                    <a:p>
                      <a:r>
                        <a:rPr lang="en-US" dirty="0" err="1" smtClean="0"/>
                        <a:t>Limitatin</a:t>
                      </a:r>
                      <a:r>
                        <a:rPr lang="en-US" dirty="0" smtClean="0"/>
                        <a:t>/Ability</a:t>
                      </a:r>
                      <a:endParaRPr lang="en-US" dirty="0"/>
                    </a:p>
                  </a:txBody>
                  <a:tcPr/>
                </a:tc>
                <a:tc>
                  <a:txBody>
                    <a:bodyPr/>
                    <a:lstStyle/>
                    <a:p>
                      <a:r>
                        <a:rPr lang="en-US" dirty="0" smtClean="0"/>
                        <a:t>NYHA class</a:t>
                      </a:r>
                      <a:endParaRPr lang="en-US" dirty="0"/>
                    </a:p>
                  </a:txBody>
                  <a:tcPr/>
                </a:tc>
                <a:extLst>
                  <a:ext uri="{0D108BD9-81ED-4DB2-BD59-A6C34878D82A}">
                    <a16:rowId xmlns:a16="http://schemas.microsoft.com/office/drawing/2014/main" val="4093553176"/>
                  </a:ext>
                </a:extLst>
              </a:tr>
              <a:tr h="370840">
                <a:tc>
                  <a:txBody>
                    <a:bodyPr/>
                    <a:lstStyle/>
                    <a:p>
                      <a:r>
                        <a:rPr lang="en-US" dirty="0" smtClean="0"/>
                        <a:t>&gt;10</a:t>
                      </a:r>
                      <a:endParaRPr lang="en-US" dirty="0"/>
                    </a:p>
                  </a:txBody>
                  <a:tcPr/>
                </a:tc>
                <a:tc>
                  <a:txBody>
                    <a:bodyPr/>
                    <a:lstStyle/>
                    <a:p>
                      <a:r>
                        <a:rPr lang="en-US" dirty="0" smtClean="0"/>
                        <a:t>High ability</a:t>
                      </a:r>
                      <a:endParaRPr lang="en-US" dirty="0"/>
                    </a:p>
                  </a:txBody>
                  <a:tcPr/>
                </a:tc>
                <a:tc>
                  <a:txBody>
                    <a:bodyPr/>
                    <a:lstStyle/>
                    <a:p>
                      <a:r>
                        <a:rPr lang="en-US" dirty="0" smtClean="0"/>
                        <a:t>/</a:t>
                      </a:r>
                      <a:endParaRPr lang="en-US" dirty="0"/>
                    </a:p>
                  </a:txBody>
                  <a:tcPr/>
                </a:tc>
                <a:extLst>
                  <a:ext uri="{0D108BD9-81ED-4DB2-BD59-A6C34878D82A}">
                    <a16:rowId xmlns:a16="http://schemas.microsoft.com/office/drawing/2014/main" val="3846584611"/>
                  </a:ext>
                </a:extLst>
              </a:tr>
              <a:tr h="370840">
                <a:tc>
                  <a:txBody>
                    <a:bodyPr/>
                    <a:lstStyle/>
                    <a:p>
                      <a:r>
                        <a:rPr lang="en-US" dirty="0" smtClean="0"/>
                        <a:t>7-10</a:t>
                      </a:r>
                      <a:endParaRPr lang="en-US" dirty="0"/>
                    </a:p>
                  </a:txBody>
                  <a:tcPr/>
                </a:tc>
                <a:tc>
                  <a:txBody>
                    <a:bodyPr/>
                    <a:lstStyle/>
                    <a:p>
                      <a:r>
                        <a:rPr lang="en-US" dirty="0" smtClean="0"/>
                        <a:t>Normal ability</a:t>
                      </a:r>
                      <a:endParaRPr lang="en-US" dirty="0"/>
                    </a:p>
                  </a:txBody>
                  <a:tcPr/>
                </a:tc>
                <a:tc>
                  <a:txBody>
                    <a:bodyPr/>
                    <a:lstStyle/>
                    <a:p>
                      <a:r>
                        <a:rPr lang="en-US" dirty="0" smtClean="0"/>
                        <a:t>I</a:t>
                      </a:r>
                      <a:endParaRPr lang="en-US" dirty="0"/>
                    </a:p>
                  </a:txBody>
                  <a:tcPr/>
                </a:tc>
                <a:extLst>
                  <a:ext uri="{0D108BD9-81ED-4DB2-BD59-A6C34878D82A}">
                    <a16:rowId xmlns:a16="http://schemas.microsoft.com/office/drawing/2014/main" val="655616119"/>
                  </a:ext>
                </a:extLst>
              </a:tr>
              <a:tr h="370840">
                <a:tc>
                  <a:txBody>
                    <a:bodyPr/>
                    <a:lstStyle/>
                    <a:p>
                      <a:r>
                        <a:rPr lang="en-US" dirty="0" smtClean="0"/>
                        <a:t>5-7</a:t>
                      </a:r>
                      <a:endParaRPr lang="en-US" dirty="0"/>
                    </a:p>
                  </a:txBody>
                  <a:tcPr/>
                </a:tc>
                <a:tc>
                  <a:txBody>
                    <a:bodyPr/>
                    <a:lstStyle/>
                    <a:p>
                      <a:r>
                        <a:rPr lang="en-US" dirty="0" smtClean="0"/>
                        <a:t>Minimal limitation</a:t>
                      </a:r>
                      <a:endParaRPr lang="en-US" dirty="0"/>
                    </a:p>
                  </a:txBody>
                  <a:tcPr/>
                </a:tc>
                <a:tc>
                  <a:txBody>
                    <a:bodyPr/>
                    <a:lstStyle/>
                    <a:p>
                      <a:r>
                        <a:rPr lang="en-US" dirty="0" smtClean="0"/>
                        <a:t>II</a:t>
                      </a:r>
                      <a:endParaRPr lang="en-US" dirty="0"/>
                    </a:p>
                  </a:txBody>
                  <a:tcPr/>
                </a:tc>
                <a:extLst>
                  <a:ext uri="{0D108BD9-81ED-4DB2-BD59-A6C34878D82A}">
                    <a16:rowId xmlns:a16="http://schemas.microsoft.com/office/drawing/2014/main" val="860505963"/>
                  </a:ext>
                </a:extLst>
              </a:tr>
              <a:tr h="370840">
                <a:tc>
                  <a:txBody>
                    <a:bodyPr/>
                    <a:lstStyle/>
                    <a:p>
                      <a:r>
                        <a:rPr lang="en-US" dirty="0" smtClean="0"/>
                        <a:t>3-5</a:t>
                      </a:r>
                      <a:endParaRPr lang="en-US" dirty="0"/>
                    </a:p>
                  </a:txBody>
                  <a:tcPr/>
                </a:tc>
                <a:tc>
                  <a:txBody>
                    <a:bodyPr/>
                    <a:lstStyle/>
                    <a:p>
                      <a:r>
                        <a:rPr lang="en-US" dirty="0" smtClean="0"/>
                        <a:t>Moderate limitation</a:t>
                      </a:r>
                      <a:endParaRPr lang="en-US" dirty="0"/>
                    </a:p>
                  </a:txBody>
                  <a:tcPr/>
                </a:tc>
                <a:tc>
                  <a:txBody>
                    <a:bodyPr/>
                    <a:lstStyle/>
                    <a:p>
                      <a:r>
                        <a:rPr lang="en-US" dirty="0" smtClean="0"/>
                        <a:t>III</a:t>
                      </a:r>
                      <a:endParaRPr lang="en-US" dirty="0"/>
                    </a:p>
                  </a:txBody>
                  <a:tcPr/>
                </a:tc>
                <a:extLst>
                  <a:ext uri="{0D108BD9-81ED-4DB2-BD59-A6C34878D82A}">
                    <a16:rowId xmlns:a16="http://schemas.microsoft.com/office/drawing/2014/main" val="4124291513"/>
                  </a:ext>
                </a:extLst>
              </a:tr>
              <a:tr h="370840">
                <a:tc>
                  <a:txBody>
                    <a:bodyPr/>
                    <a:lstStyle/>
                    <a:p>
                      <a:r>
                        <a:rPr lang="en-US" dirty="0" smtClean="0"/>
                        <a:t>&lt;3</a:t>
                      </a:r>
                      <a:endParaRPr lang="en-US" dirty="0"/>
                    </a:p>
                  </a:txBody>
                  <a:tcPr/>
                </a:tc>
                <a:tc>
                  <a:txBody>
                    <a:bodyPr/>
                    <a:lstStyle/>
                    <a:p>
                      <a:r>
                        <a:rPr lang="en-US" dirty="0" smtClean="0"/>
                        <a:t>Extreme limitation</a:t>
                      </a:r>
                      <a:endParaRPr lang="en-US" dirty="0"/>
                    </a:p>
                  </a:txBody>
                  <a:tcPr/>
                </a:tc>
                <a:tc>
                  <a:txBody>
                    <a:bodyPr/>
                    <a:lstStyle/>
                    <a:p>
                      <a:r>
                        <a:rPr lang="en-US" dirty="0" smtClean="0"/>
                        <a:t>IV</a:t>
                      </a:r>
                      <a:endParaRPr lang="en-US" dirty="0"/>
                    </a:p>
                  </a:txBody>
                  <a:tcPr/>
                </a:tc>
                <a:extLst>
                  <a:ext uri="{0D108BD9-81ED-4DB2-BD59-A6C34878D82A}">
                    <a16:rowId xmlns:a16="http://schemas.microsoft.com/office/drawing/2014/main" val="53847946"/>
                  </a:ext>
                </a:extLst>
              </a:tr>
            </a:tbl>
          </a:graphicData>
        </a:graphic>
      </p:graphicFrame>
      <p:sp>
        <p:nvSpPr>
          <p:cNvPr id="3" name="TextBox 2"/>
          <p:cNvSpPr txBox="1"/>
          <p:nvPr/>
        </p:nvSpPr>
        <p:spPr>
          <a:xfrm>
            <a:off x="1690914" y="5943240"/>
            <a:ext cx="7453086" cy="923330"/>
          </a:xfrm>
          <a:prstGeom prst="rect">
            <a:avLst/>
          </a:prstGeom>
          <a:noFill/>
        </p:spPr>
        <p:txBody>
          <a:bodyPr wrap="square" rtlCol="0">
            <a:spAutoFit/>
          </a:bodyPr>
          <a:lstStyle/>
          <a:p>
            <a:r>
              <a:rPr lang="en-US" dirty="0" smtClean="0"/>
              <a:t>MET – metabolic equivalents; NYHA – New York functional class; </a:t>
            </a:r>
          </a:p>
          <a:p>
            <a:r>
              <a:rPr lang="en-US" dirty="0" smtClean="0"/>
              <a:t>* if there is a myocardial ischemia with low MET results, the risk of unfavorable events is higher</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TextBox 92"/>
          <p:cNvSpPr txBox="1"/>
          <p:nvPr/>
        </p:nvSpPr>
        <p:spPr>
          <a:xfrm>
            <a:off x="457200" y="274320"/>
            <a:ext cx="8229600" cy="1143000"/>
          </a:xfrm>
          <a:prstGeom prst="rect">
            <a:avLst/>
          </a:prstGeom>
          <a:noFill/>
          <a:ln w="0">
            <a:noFill/>
          </a:ln>
        </p:spPr>
        <p:txBody>
          <a:bodyPr anchor="ctr">
            <a:noAutofit/>
          </a:bodyPr>
          <a:lstStyle/>
          <a:p>
            <a:pPr algn="ctr" rtl="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3600" b="0" strike="noStrike" spc="-1">
                <a:solidFill>
                  <a:srgbClr val="000000"/>
                </a:solidFill>
                <a:latin typeface="Calibri"/>
              </a:rPr>
              <a:t>VO</a:t>
            </a:r>
            <a:r>
              <a:rPr lang="ru-RU" sz="3600" b="0" strike="noStrike" spc="-1" baseline="-25000">
                <a:solidFill>
                  <a:srgbClr val="000000"/>
                </a:solidFill>
                <a:latin typeface="Calibri"/>
              </a:rPr>
              <a:t>2</a:t>
            </a:r>
            <a:r>
              <a:rPr lang="ru-RU" sz="3600" b="0" strike="noStrike" spc="-1">
                <a:solidFill>
                  <a:srgbClr val="000000"/>
                </a:solidFill>
                <a:latin typeface="Calibri"/>
              </a:rPr>
              <a:t>increases during physical exertion</a:t>
            </a:r>
            <a:endParaRPr lang="en-US" sz="3600" b="0" strike="noStrike" spc="-1">
              <a:solidFill>
                <a:srgbClr val="000000"/>
              </a:solidFill>
              <a:latin typeface="Calibri"/>
            </a:endParaRPr>
          </a:p>
        </p:txBody>
      </p:sp>
      <p:sp>
        <p:nvSpPr>
          <p:cNvPr id="94" name="TextBox 93"/>
          <p:cNvSpPr txBox="1"/>
          <p:nvPr/>
        </p:nvSpPr>
        <p:spPr>
          <a:xfrm>
            <a:off x="457200" y="1600200"/>
            <a:ext cx="8229600" cy="4525920"/>
          </a:xfrm>
          <a:prstGeom prst="rect">
            <a:avLst/>
          </a:prstGeom>
          <a:noFill/>
          <a:ln w="0">
            <a:noFill/>
          </a:ln>
        </p:spPr>
        <p:txBody>
          <a:bodyPr>
            <a:normAutofit/>
          </a:bodyPr>
          <a:lstStyle/>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en-US" sz="2400" b="0" strike="noStrike" spc="-1" dirty="0" smtClean="0">
                <a:solidFill>
                  <a:srgbClr val="000000"/>
                </a:solidFill>
                <a:latin typeface="Calibri"/>
              </a:rPr>
              <a:t>VO2 </a:t>
            </a:r>
            <a:r>
              <a:rPr lang="sr-RS" sz="2400" b="0" strike="noStrike" spc="-1" dirty="0" smtClean="0">
                <a:solidFill>
                  <a:srgbClr val="000000"/>
                </a:solidFill>
                <a:latin typeface="Calibri"/>
              </a:rPr>
              <a:t>increases </a:t>
            </a:r>
            <a:r>
              <a:rPr lang="sr-RS" sz="2400" b="0" strike="noStrike" spc="-1" dirty="0">
                <a:solidFill>
                  <a:srgbClr val="000000"/>
                </a:solidFill>
                <a:latin typeface="Calibri"/>
              </a:rPr>
              <a:t>during the physical load, reaching the maximum value for that test, </a:t>
            </a:r>
            <a:r>
              <a:rPr lang="sr-RS" sz="2400" b="0" strike="noStrike" spc="-1" dirty="0" smtClean="0">
                <a:solidFill>
                  <a:srgbClr val="000000"/>
                </a:solidFill>
                <a:latin typeface="Calibri"/>
              </a:rPr>
              <a:t>a</a:t>
            </a:r>
            <a:r>
              <a:rPr lang="en-US" sz="2400" b="0" strike="noStrike" spc="-1" dirty="0" smtClean="0">
                <a:solidFill>
                  <a:srgbClr val="000000"/>
                </a:solidFill>
                <a:latin typeface="Calibri"/>
              </a:rPr>
              <a:t> VO2 max </a:t>
            </a:r>
            <a:r>
              <a:rPr lang="sr-RS" sz="2400" b="0" strike="noStrike" spc="-1" dirty="0" smtClean="0">
                <a:solidFill>
                  <a:srgbClr val="000000"/>
                </a:solidFill>
                <a:latin typeface="Calibri"/>
              </a:rPr>
              <a:t>is </a:t>
            </a:r>
            <a:r>
              <a:rPr lang="sr-RS" sz="2400" b="0" strike="noStrike" spc="-1" dirty="0">
                <a:solidFill>
                  <a:srgbClr val="000000"/>
                </a:solidFill>
                <a:latin typeface="Calibri"/>
              </a:rPr>
              <a:t>rarely achieved, except for extremely capable, trained persons, so in the interpretation </a:t>
            </a:r>
            <a:r>
              <a:rPr lang="sr-RS" sz="2400" b="0" strike="noStrike" spc="-1" dirty="0" smtClean="0">
                <a:solidFill>
                  <a:srgbClr val="000000"/>
                </a:solidFill>
                <a:latin typeface="Calibri"/>
              </a:rPr>
              <a:t>instead</a:t>
            </a:r>
            <a:r>
              <a:rPr lang="en-US" sz="2400" b="0" strike="noStrike" spc="-1" dirty="0" smtClean="0">
                <a:solidFill>
                  <a:srgbClr val="000000"/>
                </a:solidFill>
                <a:latin typeface="Calibri"/>
              </a:rPr>
              <a:t> VO2 max is </a:t>
            </a:r>
            <a:r>
              <a:rPr lang="sr-RS" sz="2400" b="0" strike="noStrike" spc="-1" dirty="0" smtClean="0">
                <a:solidFill>
                  <a:srgbClr val="000000"/>
                </a:solidFill>
                <a:latin typeface="Calibri"/>
              </a:rPr>
              <a:t>use</a:t>
            </a:r>
            <a:r>
              <a:rPr lang="en-US" sz="2400" b="0" strike="noStrike" spc="-1" dirty="0" smtClean="0">
                <a:solidFill>
                  <a:srgbClr val="000000"/>
                </a:solidFill>
                <a:latin typeface="Calibri"/>
              </a:rPr>
              <a:t>d a</a:t>
            </a:r>
            <a:r>
              <a:rPr lang="sr-RS" sz="2400" b="0" strike="noStrike" spc="-1" dirty="0" smtClean="0">
                <a:solidFill>
                  <a:srgbClr val="000000"/>
                </a:solidFill>
                <a:latin typeface="Calibri"/>
              </a:rPr>
              <a:t> </a:t>
            </a:r>
            <a:r>
              <a:rPr lang="sr-RS" sz="2400" b="0" strike="noStrike" spc="-1" dirty="0">
                <a:solidFill>
                  <a:srgbClr val="000000"/>
                </a:solidFill>
                <a:latin typeface="Calibri"/>
              </a:rPr>
              <a:t>peak oxygen consumption (</a:t>
            </a:r>
            <a:r>
              <a:rPr lang="en-US" sz="2400" b="0" strike="noStrike" spc="-1" dirty="0">
                <a:solidFill>
                  <a:srgbClr val="000000"/>
                </a:solidFill>
                <a:latin typeface="Calibri"/>
              </a:rPr>
              <a:t>peak VO2</a:t>
            </a:r>
            <a:r>
              <a:rPr lang="en-US" sz="2400" b="0" strike="noStrike" spc="-1" dirty="0" smtClean="0">
                <a:solidFill>
                  <a:srgbClr val="000000"/>
                </a:solidFill>
                <a:latin typeface="Calibri"/>
              </a:rPr>
              <a:t>), </a:t>
            </a:r>
            <a:r>
              <a:rPr lang="sr-RS" sz="2400" b="0" strike="noStrike" spc="-1" dirty="0" smtClean="0">
                <a:solidFill>
                  <a:srgbClr val="000000"/>
                </a:solidFill>
                <a:latin typeface="Calibri"/>
              </a:rPr>
              <a:t>which </a:t>
            </a:r>
            <a:r>
              <a:rPr lang="sr-RS" sz="2400" b="0" strike="noStrike" spc="-1" dirty="0">
                <a:solidFill>
                  <a:srgbClr val="000000"/>
                </a:solidFill>
                <a:latin typeface="Calibri"/>
              </a:rPr>
              <a:t>represents the highest value achieved during the cardiopulmonary exercise test (</a:t>
            </a:r>
            <a:r>
              <a:rPr lang="en-US" sz="2400" b="0" strike="noStrike" spc="-1" dirty="0">
                <a:solidFill>
                  <a:srgbClr val="000000"/>
                </a:solidFill>
                <a:latin typeface="Calibri"/>
              </a:rPr>
              <a:t>CPX</a:t>
            </a:r>
            <a:r>
              <a:rPr lang="en-US" sz="2400" b="0" strike="noStrike" spc="-1" dirty="0" smtClean="0">
                <a:solidFill>
                  <a:srgbClr val="000000"/>
                </a:solidFill>
                <a:latin typeface="Calibri"/>
              </a:rPr>
              <a:t>) </a:t>
            </a:r>
            <a:r>
              <a:rPr lang="sr-RS" sz="2400" b="0" strike="noStrike" spc="-1" dirty="0" smtClean="0">
                <a:solidFill>
                  <a:srgbClr val="000000"/>
                </a:solidFill>
                <a:latin typeface="Calibri"/>
              </a:rPr>
              <a:t>in </a:t>
            </a:r>
            <a:r>
              <a:rPr lang="sr-RS" sz="2400" b="0" strike="noStrike" spc="-1" dirty="0">
                <a:solidFill>
                  <a:srgbClr val="000000"/>
                </a:solidFill>
                <a:latin typeface="Calibri"/>
              </a:rPr>
              <a:t>the last 20-30</a:t>
            </a:r>
            <a:r>
              <a:rPr lang="en-US" sz="2400" b="0" strike="noStrike" spc="-1" dirty="0">
                <a:solidFill>
                  <a:srgbClr val="000000"/>
                </a:solidFill>
                <a:latin typeface="Calibri"/>
              </a:rPr>
              <a:t>s</a:t>
            </a:r>
            <a:r>
              <a:rPr lang="sr-RS" sz="2400" b="0" strike="noStrike" spc="-1" dirty="0">
                <a:solidFill>
                  <a:srgbClr val="000000"/>
                </a:solidFill>
                <a:latin typeface="Calibri"/>
              </a:rPr>
              <a:t>.</a:t>
            </a:r>
            <a:endParaRPr lang="en-US" sz="2400" b="0" strike="noStrike" spc="-1" dirty="0">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sr-RS" sz="3200" b="0" strike="noStrike" spc="-1" dirty="0">
                <a:solidFill>
                  <a:srgbClr val="000000"/>
                </a:solidFill>
                <a:latin typeface="Calibri"/>
              </a:rPr>
              <a:t> </a:t>
            </a:r>
            <a:r>
              <a:rPr lang="sr-RS" sz="2400" b="0" strike="noStrike" spc="-1" dirty="0">
                <a:solidFill>
                  <a:srgbClr val="000000"/>
                </a:solidFill>
                <a:latin typeface="Calibri"/>
              </a:rPr>
              <a:t>The moment of </a:t>
            </a:r>
            <a:r>
              <a:rPr lang="sr-RS" sz="2400" b="0" strike="noStrike" spc="-1" dirty="0" smtClean="0">
                <a:solidFill>
                  <a:srgbClr val="000000"/>
                </a:solidFill>
                <a:latin typeface="Calibri"/>
              </a:rPr>
              <a:t>achievement</a:t>
            </a:r>
            <a:r>
              <a:rPr lang="en-US" sz="2400" b="0" strike="noStrike" spc="-1" dirty="0" smtClean="0">
                <a:solidFill>
                  <a:srgbClr val="000000"/>
                </a:solidFill>
                <a:latin typeface="Calibri"/>
              </a:rPr>
              <a:t> of VO2 max </a:t>
            </a:r>
            <a:r>
              <a:rPr lang="sr-RS" sz="2400" b="0" strike="noStrike" spc="-1" dirty="0" smtClean="0">
                <a:solidFill>
                  <a:srgbClr val="000000"/>
                </a:solidFill>
                <a:latin typeface="Calibri"/>
              </a:rPr>
              <a:t> </a:t>
            </a:r>
            <a:r>
              <a:rPr lang="sr-RS" sz="2400" b="0" strike="noStrike" spc="-1" dirty="0">
                <a:solidFill>
                  <a:srgbClr val="000000"/>
                </a:solidFill>
                <a:latin typeface="Calibri"/>
              </a:rPr>
              <a:t>is manifested by the appearance of a </a:t>
            </a:r>
            <a:r>
              <a:rPr lang="sr-RS" sz="2400" b="0" strike="noStrike" spc="-1" dirty="0" smtClean="0">
                <a:solidFill>
                  <a:srgbClr val="000000"/>
                </a:solidFill>
                <a:latin typeface="Calibri"/>
              </a:rPr>
              <a:t>plateau</a:t>
            </a:r>
            <a:r>
              <a:rPr lang="en-US" sz="2400" b="0" strike="noStrike" spc="-1" dirty="0" smtClean="0">
                <a:solidFill>
                  <a:srgbClr val="000000"/>
                </a:solidFill>
                <a:latin typeface="Calibri"/>
              </a:rPr>
              <a:t> of VO2</a:t>
            </a:r>
            <a:r>
              <a:rPr lang="en-US" sz="2400" b="0" strike="noStrike" spc="-1" dirty="0">
                <a:solidFill>
                  <a:srgbClr val="000000"/>
                </a:solidFill>
                <a:latin typeface="Calibri"/>
              </a:rPr>
              <a:t>.</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TextBox 94"/>
          <p:cNvSpPr txBox="1"/>
          <p:nvPr/>
        </p:nvSpPr>
        <p:spPr>
          <a:xfrm>
            <a:off x="457200" y="274320"/>
            <a:ext cx="8229600" cy="1143000"/>
          </a:xfrm>
          <a:prstGeom prst="rect">
            <a:avLst/>
          </a:prstGeom>
          <a:noFill/>
          <a:ln w="0">
            <a:noFill/>
          </a:ln>
        </p:spPr>
        <p:txBody>
          <a:bodyPr anchor="ctr">
            <a:noAutofit/>
          </a:bodyPr>
          <a:lstStyle/>
          <a:p>
            <a:pPr algn="ctr" rtl="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3600" b="0" strike="noStrike" spc="-1">
                <a:solidFill>
                  <a:srgbClr val="000000"/>
                </a:solidFill>
                <a:latin typeface="Calibri"/>
              </a:rPr>
              <a:t>Expected VO2 max values ​​for men</a:t>
            </a:r>
            <a:endParaRPr lang="en-US" sz="3600" b="0" strike="noStrike" spc="-1">
              <a:solidFill>
                <a:srgbClr val="000000"/>
              </a:solidFill>
              <a:latin typeface="Calibri"/>
            </a:endParaRPr>
          </a:p>
        </p:txBody>
      </p:sp>
      <p:pic>
        <p:nvPicPr>
          <p:cNvPr id="96" name="Content Placeholder 3"/>
          <p:cNvPicPr/>
          <p:nvPr/>
        </p:nvPicPr>
        <p:blipFill>
          <a:blip r:embed="rId2"/>
          <a:srcRect l="26335" t="26939" r="26338" b="46127"/>
          <a:stretch/>
        </p:blipFill>
        <p:spPr>
          <a:xfrm>
            <a:off x="166680" y="1905120"/>
            <a:ext cx="8810640" cy="3657600"/>
          </a:xfrm>
          <a:prstGeom prst="rect">
            <a:avLst/>
          </a:prstGeom>
          <a:ln w="0">
            <a:noFill/>
          </a:ln>
        </p:spPr>
      </p:pic>
      <p:sp>
        <p:nvSpPr>
          <p:cNvPr id="2" name="TextBox 1"/>
          <p:cNvSpPr txBox="1"/>
          <p:nvPr/>
        </p:nvSpPr>
        <p:spPr>
          <a:xfrm>
            <a:off x="783771" y="2322285"/>
            <a:ext cx="1611085" cy="369332"/>
          </a:xfrm>
          <a:prstGeom prst="rect">
            <a:avLst/>
          </a:prstGeom>
          <a:solidFill>
            <a:srgbClr val="595B61"/>
          </a:solidFill>
        </p:spPr>
        <p:txBody>
          <a:bodyPr wrap="square" rtlCol="0">
            <a:spAutoFit/>
          </a:bodyPr>
          <a:lstStyle/>
          <a:p>
            <a:pPr algn="ctr"/>
            <a:r>
              <a:rPr lang="en-US" dirty="0" smtClean="0"/>
              <a:t>AGE</a:t>
            </a:r>
            <a:endParaRPr lang="en-US" dirty="0"/>
          </a:p>
        </p:txBody>
      </p:sp>
      <p:sp>
        <p:nvSpPr>
          <p:cNvPr id="5" name="TextBox 4"/>
          <p:cNvSpPr txBox="1"/>
          <p:nvPr/>
        </p:nvSpPr>
        <p:spPr>
          <a:xfrm>
            <a:off x="2598057" y="2137619"/>
            <a:ext cx="5646057" cy="369332"/>
          </a:xfrm>
          <a:prstGeom prst="rect">
            <a:avLst/>
          </a:prstGeom>
          <a:solidFill>
            <a:srgbClr val="595B61"/>
          </a:solidFill>
        </p:spPr>
        <p:txBody>
          <a:bodyPr wrap="square" rtlCol="0">
            <a:spAutoFit/>
          </a:bodyPr>
          <a:lstStyle/>
          <a:p>
            <a:pPr algn="ctr"/>
            <a:r>
              <a:rPr lang="en-US" dirty="0" smtClean="0"/>
              <a:t>Maximal aerobic capacity VO2max (ml/kg/min)</a:t>
            </a:r>
            <a:endParaRPr lang="en-US" dirty="0"/>
          </a:p>
        </p:txBody>
      </p:sp>
      <p:sp>
        <p:nvSpPr>
          <p:cNvPr id="6" name="TextBox 5"/>
          <p:cNvSpPr txBox="1"/>
          <p:nvPr/>
        </p:nvSpPr>
        <p:spPr>
          <a:xfrm>
            <a:off x="2220684" y="2575872"/>
            <a:ext cx="5849258" cy="369332"/>
          </a:xfrm>
          <a:prstGeom prst="rect">
            <a:avLst/>
          </a:prstGeom>
          <a:solidFill>
            <a:srgbClr val="595B61"/>
          </a:solidFill>
        </p:spPr>
        <p:txBody>
          <a:bodyPr wrap="square" rtlCol="0">
            <a:spAutoFit/>
          </a:bodyPr>
          <a:lstStyle/>
          <a:p>
            <a:pPr algn="ctr"/>
            <a:r>
              <a:rPr lang="en-US" dirty="0" smtClean="0"/>
              <a:t>Decreased   Insufficient     Average     Good         High</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TextBox 96"/>
          <p:cNvSpPr txBox="1"/>
          <p:nvPr/>
        </p:nvSpPr>
        <p:spPr>
          <a:xfrm>
            <a:off x="457200" y="274320"/>
            <a:ext cx="8229600" cy="1143000"/>
          </a:xfrm>
          <a:prstGeom prst="rect">
            <a:avLst/>
          </a:prstGeom>
          <a:noFill/>
          <a:ln w="0">
            <a:noFill/>
          </a:ln>
        </p:spPr>
        <p:txBody>
          <a:bodyPr anchor="ctr">
            <a:noAutofit/>
          </a:bodyPr>
          <a:lstStyle/>
          <a:p>
            <a:pPr algn="ctr" rtl="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4400" b="0" strike="noStrike" spc="-1">
                <a:solidFill>
                  <a:srgbClr val="000000"/>
                </a:solidFill>
                <a:latin typeface="Calibri"/>
              </a:rPr>
              <a:t> Expected values ​​of VO</a:t>
            </a:r>
            <a:r>
              <a:rPr lang="ru-RU" sz="4400" b="0" strike="noStrike" spc="-1" baseline="-25000">
                <a:solidFill>
                  <a:srgbClr val="000000"/>
                </a:solidFill>
                <a:latin typeface="Calibri"/>
              </a:rPr>
              <a:t>2</a:t>
            </a:r>
            <a:r>
              <a:rPr lang="ru-RU" sz="4400" b="0" strike="noStrike" spc="-1">
                <a:solidFill>
                  <a:srgbClr val="000000"/>
                </a:solidFill>
                <a:latin typeface="Calibri"/>
              </a:rPr>
              <a:t>max for women</a:t>
            </a:r>
            <a:endParaRPr lang="en-US" sz="4400" b="0" strike="noStrike" spc="-1">
              <a:solidFill>
                <a:srgbClr val="000000"/>
              </a:solidFill>
              <a:latin typeface="Calibri"/>
            </a:endParaRPr>
          </a:p>
        </p:txBody>
      </p:sp>
      <p:pic>
        <p:nvPicPr>
          <p:cNvPr id="98" name="Content Placeholder 4"/>
          <p:cNvPicPr/>
          <p:nvPr/>
        </p:nvPicPr>
        <p:blipFill>
          <a:blip r:embed="rId2"/>
          <a:srcRect l="26335" t="58927" r="26338" b="14139"/>
          <a:stretch/>
        </p:blipFill>
        <p:spPr>
          <a:xfrm>
            <a:off x="47520" y="2438280"/>
            <a:ext cx="9048960" cy="3657600"/>
          </a:xfrm>
          <a:prstGeom prst="rect">
            <a:avLst/>
          </a:prstGeom>
          <a:ln w="0">
            <a:noFill/>
          </a:ln>
        </p:spPr>
      </p:pic>
      <p:sp>
        <p:nvSpPr>
          <p:cNvPr id="4" name="TextBox 3"/>
          <p:cNvSpPr txBox="1"/>
          <p:nvPr/>
        </p:nvSpPr>
        <p:spPr>
          <a:xfrm>
            <a:off x="769257" y="2772228"/>
            <a:ext cx="1611085" cy="369332"/>
          </a:xfrm>
          <a:prstGeom prst="rect">
            <a:avLst/>
          </a:prstGeom>
          <a:solidFill>
            <a:srgbClr val="595B61"/>
          </a:solidFill>
        </p:spPr>
        <p:txBody>
          <a:bodyPr wrap="square" rtlCol="0">
            <a:spAutoFit/>
          </a:bodyPr>
          <a:lstStyle/>
          <a:p>
            <a:pPr algn="ctr"/>
            <a:r>
              <a:rPr lang="en-US" dirty="0" smtClean="0"/>
              <a:t>AGE</a:t>
            </a:r>
            <a:endParaRPr lang="en-US" dirty="0"/>
          </a:p>
        </p:txBody>
      </p:sp>
      <p:sp>
        <p:nvSpPr>
          <p:cNvPr id="5" name="TextBox 4"/>
          <p:cNvSpPr txBox="1"/>
          <p:nvPr/>
        </p:nvSpPr>
        <p:spPr>
          <a:xfrm>
            <a:off x="2583543" y="2587562"/>
            <a:ext cx="5646057" cy="369332"/>
          </a:xfrm>
          <a:prstGeom prst="rect">
            <a:avLst/>
          </a:prstGeom>
          <a:solidFill>
            <a:srgbClr val="595B61"/>
          </a:solidFill>
        </p:spPr>
        <p:txBody>
          <a:bodyPr wrap="square" rtlCol="0">
            <a:spAutoFit/>
          </a:bodyPr>
          <a:lstStyle/>
          <a:p>
            <a:pPr algn="ctr"/>
            <a:r>
              <a:rPr lang="en-US" dirty="0" smtClean="0"/>
              <a:t>Maximal aerobic capacity VO2max (ml/kg/min)</a:t>
            </a:r>
            <a:endParaRPr lang="en-US" dirty="0"/>
          </a:p>
        </p:txBody>
      </p:sp>
      <p:sp>
        <p:nvSpPr>
          <p:cNvPr id="6" name="TextBox 5"/>
          <p:cNvSpPr txBox="1"/>
          <p:nvPr/>
        </p:nvSpPr>
        <p:spPr>
          <a:xfrm>
            <a:off x="2351313" y="3015070"/>
            <a:ext cx="5878287" cy="369332"/>
          </a:xfrm>
          <a:prstGeom prst="rect">
            <a:avLst/>
          </a:prstGeom>
          <a:solidFill>
            <a:srgbClr val="595B61"/>
          </a:solidFill>
        </p:spPr>
        <p:txBody>
          <a:bodyPr wrap="square" rtlCol="0">
            <a:spAutoFit/>
          </a:bodyPr>
          <a:lstStyle/>
          <a:p>
            <a:pPr algn="ctr"/>
            <a:r>
              <a:rPr lang="en-US" dirty="0" smtClean="0"/>
              <a:t>Decreased   Insufficient     Average     Good         High</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TextBox 98"/>
          <p:cNvSpPr txBox="1"/>
          <p:nvPr/>
        </p:nvSpPr>
        <p:spPr>
          <a:xfrm>
            <a:off x="457200" y="274320"/>
            <a:ext cx="8229600" cy="1143000"/>
          </a:xfrm>
          <a:prstGeom prst="rect">
            <a:avLst/>
          </a:prstGeom>
          <a:noFill/>
          <a:ln w="0">
            <a:noFill/>
          </a:ln>
        </p:spPr>
        <p:txBody>
          <a:bodyPr anchor="ctr">
            <a:noAutofit/>
          </a:bodyPr>
          <a:lstStyle/>
          <a:p>
            <a:pPr algn="ctr" rtl="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3600" b="0" strike="noStrike" spc="-1">
                <a:solidFill>
                  <a:srgbClr val="000000"/>
                </a:solidFill>
                <a:latin typeface="Calibri"/>
              </a:rPr>
              <a:t>Factors affecting VO2 max</a:t>
            </a:r>
            <a:endParaRPr lang="en-US" sz="3600" b="0" strike="noStrike" spc="-1">
              <a:solidFill>
                <a:srgbClr val="000000"/>
              </a:solidFill>
              <a:latin typeface="Calibri"/>
            </a:endParaRPr>
          </a:p>
        </p:txBody>
      </p:sp>
      <p:sp>
        <p:nvSpPr>
          <p:cNvPr id="100" name="TextBox 99"/>
          <p:cNvSpPr txBox="1"/>
          <p:nvPr/>
        </p:nvSpPr>
        <p:spPr>
          <a:xfrm>
            <a:off x="457200" y="1600200"/>
            <a:ext cx="8229600" cy="4525920"/>
          </a:xfrm>
          <a:prstGeom prst="rect">
            <a:avLst/>
          </a:prstGeom>
          <a:noFill/>
          <a:ln w="0">
            <a:noFill/>
          </a:ln>
        </p:spPr>
        <p:txBody>
          <a:bodyPr>
            <a:normAutofit/>
          </a:bodyPr>
          <a:lstStyle/>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en-US" sz="2400" b="0" strike="noStrike" spc="-1" dirty="0" smtClean="0">
                <a:solidFill>
                  <a:srgbClr val="000000"/>
                </a:solidFill>
                <a:latin typeface="Calibri"/>
              </a:rPr>
              <a:t>VO2 max is</a:t>
            </a:r>
            <a:r>
              <a:rPr lang="sr-RS" sz="2400" b="0" strike="noStrike" spc="-1" dirty="0" smtClean="0">
                <a:solidFill>
                  <a:srgbClr val="000000"/>
                </a:solidFill>
                <a:latin typeface="Calibri"/>
              </a:rPr>
              <a:t> </a:t>
            </a:r>
            <a:r>
              <a:rPr lang="sr-RS" sz="2400" b="0" strike="noStrike" spc="-1" dirty="0">
                <a:solidFill>
                  <a:srgbClr val="000000"/>
                </a:solidFill>
                <a:latin typeface="Calibri"/>
              </a:rPr>
              <a:t>most affected by:</a:t>
            </a:r>
            <a:endParaRPr lang="en-US" sz="2400" b="0" strike="noStrike" spc="-1" dirty="0">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sr-RS" sz="2400" b="0" strike="noStrike" spc="-1" dirty="0">
                <a:solidFill>
                  <a:srgbClr val="000000"/>
                </a:solidFill>
                <a:latin typeface="Calibri"/>
              </a:rPr>
              <a:t>1. genetics (20–30%),</a:t>
            </a:r>
            <a:endParaRPr lang="en-US" sz="2400" b="0" strike="noStrike" spc="-1" dirty="0">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sr-RS" sz="2400" b="0" strike="noStrike" spc="-1" dirty="0" smtClean="0">
                <a:solidFill>
                  <a:srgbClr val="000000"/>
                </a:solidFill>
                <a:latin typeface="Calibri"/>
              </a:rPr>
              <a:t>2</a:t>
            </a:r>
            <a:r>
              <a:rPr lang="en-US" sz="2400" b="0" strike="noStrike" spc="-1" dirty="0" smtClean="0">
                <a:solidFill>
                  <a:srgbClr val="000000"/>
                </a:solidFill>
                <a:latin typeface="Calibri"/>
              </a:rPr>
              <a:t>.</a:t>
            </a:r>
            <a:r>
              <a:rPr lang="sr-RS" sz="2400" b="0" strike="noStrike" spc="-1" dirty="0" smtClean="0">
                <a:solidFill>
                  <a:srgbClr val="000000"/>
                </a:solidFill>
                <a:latin typeface="Calibri"/>
              </a:rPr>
              <a:t> </a:t>
            </a:r>
            <a:r>
              <a:rPr lang="sr-RS" sz="2400" b="0" strike="noStrike" spc="-1" dirty="0">
                <a:solidFill>
                  <a:srgbClr val="000000"/>
                </a:solidFill>
                <a:latin typeface="Calibri"/>
              </a:rPr>
              <a:t>age (after the age of </a:t>
            </a:r>
            <a:r>
              <a:rPr lang="sr-RS" sz="2400" b="0" strike="noStrike" spc="-1" dirty="0" smtClean="0">
                <a:solidFill>
                  <a:srgbClr val="000000"/>
                </a:solidFill>
                <a:latin typeface="Calibri"/>
              </a:rPr>
              <a:t>25</a:t>
            </a:r>
            <a:r>
              <a:rPr lang="en-US" sz="2400" b="0" strike="noStrike" spc="-1" dirty="0" smtClean="0">
                <a:solidFill>
                  <a:srgbClr val="000000"/>
                </a:solidFill>
                <a:latin typeface="Calibri"/>
              </a:rPr>
              <a:t>, VO2 max </a:t>
            </a:r>
            <a:r>
              <a:rPr lang="sr-RS" sz="2400" b="0" strike="noStrike" spc="-1" dirty="0" smtClean="0">
                <a:solidFill>
                  <a:srgbClr val="000000"/>
                </a:solidFill>
                <a:latin typeface="Calibri"/>
              </a:rPr>
              <a:t>decreases </a:t>
            </a:r>
            <a:r>
              <a:rPr lang="sr-RS" sz="2400" b="0" strike="noStrike" spc="-1" dirty="0">
                <a:solidFill>
                  <a:srgbClr val="000000"/>
                </a:solidFill>
                <a:latin typeface="Calibri"/>
              </a:rPr>
              <a:t>by 1% per year - regular training reduces this),</a:t>
            </a:r>
            <a:endParaRPr lang="en-US" sz="2400" b="0" strike="noStrike" spc="-1" dirty="0">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sr-RS" sz="2400" b="0" strike="noStrike" spc="-1" dirty="0">
                <a:solidFill>
                  <a:srgbClr val="000000"/>
                </a:solidFill>
                <a:latin typeface="Calibri"/>
              </a:rPr>
              <a:t>3. training </a:t>
            </a:r>
            <a:r>
              <a:rPr lang="sr-RS" sz="2400" b="0" strike="noStrike" spc="-1" dirty="0" smtClean="0">
                <a:solidFill>
                  <a:srgbClr val="000000"/>
                </a:solidFill>
                <a:latin typeface="Calibri"/>
              </a:rPr>
              <a:t>(change</a:t>
            </a:r>
            <a:r>
              <a:rPr lang="en-US" sz="2400" b="0" strike="noStrike" spc="-1" dirty="0" smtClean="0">
                <a:solidFill>
                  <a:srgbClr val="000000"/>
                </a:solidFill>
                <a:latin typeface="Calibri"/>
              </a:rPr>
              <a:t> VO2 max by</a:t>
            </a:r>
            <a:r>
              <a:rPr lang="sr-RS" sz="2400" b="0" strike="noStrike" spc="-1" dirty="0" smtClean="0">
                <a:solidFill>
                  <a:srgbClr val="000000"/>
                </a:solidFill>
                <a:latin typeface="Calibri"/>
              </a:rPr>
              <a:t> </a:t>
            </a:r>
            <a:r>
              <a:rPr lang="sr-RS" sz="2400" b="0" strike="noStrike" spc="-1" dirty="0">
                <a:solidFill>
                  <a:srgbClr val="000000"/>
                </a:solidFill>
                <a:latin typeface="Calibri"/>
              </a:rPr>
              <a:t>20%),</a:t>
            </a:r>
            <a:endParaRPr lang="en-US" sz="2400" b="0" strike="noStrike" spc="-1" dirty="0">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sr-RS" sz="2400" b="0" strike="noStrike" spc="-1" dirty="0">
                <a:solidFill>
                  <a:srgbClr val="000000"/>
                </a:solidFill>
                <a:latin typeface="Calibri"/>
              </a:rPr>
              <a:t>4. test type (tread/bike/swim),</a:t>
            </a:r>
            <a:endParaRPr lang="en-US" sz="2400" b="0" strike="noStrike" spc="-1" dirty="0">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sr-RS" sz="2400" b="0" strike="noStrike" spc="-1" dirty="0">
                <a:solidFill>
                  <a:srgbClr val="000000"/>
                </a:solidFill>
                <a:latin typeface="Calibri"/>
              </a:rPr>
              <a:t>5. gender (women achieve 15–30% lower </a:t>
            </a:r>
            <a:r>
              <a:rPr lang="sr-RS" sz="2400" b="0" strike="noStrike" spc="-1" dirty="0" smtClean="0">
                <a:solidFill>
                  <a:srgbClr val="000000"/>
                </a:solidFill>
                <a:latin typeface="Calibri"/>
              </a:rPr>
              <a:t>values</a:t>
            </a:r>
            <a:r>
              <a:rPr lang="en-US" sz="2400" b="0" strike="noStrike" spc="-1" dirty="0" smtClean="0">
                <a:solidFill>
                  <a:srgbClr val="000000"/>
                </a:solidFill>
                <a:latin typeface="Calibri"/>
              </a:rPr>
              <a:t> VO2 </a:t>
            </a:r>
            <a:r>
              <a:rPr lang="en-US" sz="2400" b="0" strike="noStrike" spc="-1" dirty="0">
                <a:solidFill>
                  <a:srgbClr val="000000"/>
                </a:solidFill>
                <a:latin typeface="Calibri"/>
              </a:rPr>
              <a:t>max)</a:t>
            </a:r>
            <a:r>
              <a:rPr lang="sr-RS" sz="2400" b="0" strike="noStrike" spc="-1" dirty="0">
                <a:solidFill>
                  <a:srgbClr val="000000"/>
                </a:solidFill>
                <a:latin typeface="Calibri"/>
              </a:rPr>
              <a:t>and</a:t>
            </a:r>
            <a:endParaRPr lang="en-US" sz="2400" b="0" strike="noStrike" spc="-1" dirty="0">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sr-RS" sz="2400" b="0" strike="noStrike" spc="-1" dirty="0">
                <a:solidFill>
                  <a:srgbClr val="000000"/>
                </a:solidFill>
                <a:latin typeface="Calibri"/>
              </a:rPr>
              <a:t>6. body composition (</a:t>
            </a:r>
            <a:r>
              <a:rPr lang="en-US" sz="2400" b="0" strike="noStrike" spc="-1" dirty="0">
                <a:solidFill>
                  <a:srgbClr val="000000"/>
                </a:solidFill>
                <a:latin typeface="Calibri"/>
              </a:rPr>
              <a:t>VO2 </a:t>
            </a:r>
            <a:r>
              <a:rPr lang="en-US" sz="2400" b="0" strike="noStrike" spc="-1" dirty="0" smtClean="0">
                <a:solidFill>
                  <a:srgbClr val="000000"/>
                </a:solidFill>
                <a:latin typeface="Calibri"/>
              </a:rPr>
              <a:t>max </a:t>
            </a:r>
            <a:r>
              <a:rPr lang="sr-RS" sz="2400" b="0" strike="noStrike" spc="-1" dirty="0" smtClean="0">
                <a:solidFill>
                  <a:srgbClr val="000000"/>
                </a:solidFill>
                <a:latin typeface="Calibri"/>
              </a:rPr>
              <a:t>decreases </a:t>
            </a:r>
            <a:r>
              <a:rPr lang="sr-RS" sz="2400" b="0" strike="noStrike" spc="-1" dirty="0">
                <a:solidFill>
                  <a:srgbClr val="000000"/>
                </a:solidFill>
                <a:latin typeface="Calibri"/>
              </a:rPr>
              <a:t>with </a:t>
            </a:r>
            <a:r>
              <a:rPr lang="en-US" sz="2400" b="0" strike="noStrike" spc="-1" dirty="0" smtClean="0">
                <a:solidFill>
                  <a:srgbClr val="000000"/>
                </a:solidFill>
                <a:latin typeface="Calibri"/>
              </a:rPr>
              <a:t>the body </a:t>
            </a:r>
            <a:r>
              <a:rPr lang="sr-RS" sz="2400" b="0" strike="noStrike" spc="-1" dirty="0" smtClean="0">
                <a:solidFill>
                  <a:srgbClr val="000000"/>
                </a:solidFill>
                <a:latin typeface="Calibri"/>
              </a:rPr>
              <a:t>fat </a:t>
            </a:r>
            <a:r>
              <a:rPr lang="sr-RS" sz="2400" b="0" strike="noStrike" spc="-1" dirty="0">
                <a:solidFill>
                  <a:srgbClr val="000000"/>
                </a:solidFill>
                <a:latin typeface="Calibri"/>
              </a:rPr>
              <a:t>content).</a:t>
            </a:r>
            <a:endParaRPr lang="en-US" sz="2400" b="0" strike="noStrike" spc="-1" dirty="0">
              <a:solidFill>
                <a:srgbClr val="000000"/>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TextBox 100"/>
          <p:cNvSpPr txBox="1"/>
          <p:nvPr/>
        </p:nvSpPr>
        <p:spPr>
          <a:xfrm>
            <a:off x="457200" y="151920"/>
            <a:ext cx="8229600" cy="716040"/>
          </a:xfrm>
          <a:prstGeom prst="rect">
            <a:avLst/>
          </a:prstGeom>
          <a:noFill/>
          <a:ln w="0">
            <a:noFill/>
          </a:ln>
        </p:spPr>
        <p:txBody>
          <a:bodyPr anchor="ctr">
            <a:noAutofit/>
          </a:bodyPr>
          <a:lstStyle/>
          <a:p>
            <a:pPr algn="ctr" rtl="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sr-RS" sz="3200" b="0" strike="noStrike" spc="-1" dirty="0">
                <a:solidFill>
                  <a:srgbClr val="000000"/>
                </a:solidFill>
                <a:latin typeface="Calibri"/>
              </a:rPr>
              <a:t>Indirect </a:t>
            </a:r>
            <a:r>
              <a:rPr lang="sr-RS" sz="3200" b="0" strike="noStrike" spc="-1" dirty="0" smtClean="0">
                <a:solidFill>
                  <a:srgbClr val="000000"/>
                </a:solidFill>
                <a:latin typeface="Calibri"/>
              </a:rPr>
              <a:t>assessment</a:t>
            </a:r>
            <a:r>
              <a:rPr lang="en-US" sz="3200" b="0" strike="noStrike" spc="-1" dirty="0" smtClean="0">
                <a:solidFill>
                  <a:srgbClr val="000000"/>
                </a:solidFill>
                <a:latin typeface="Calibri"/>
              </a:rPr>
              <a:t> of VO2 </a:t>
            </a:r>
            <a:r>
              <a:rPr lang="en-US" sz="3200" b="0" strike="noStrike" spc="-1" dirty="0">
                <a:solidFill>
                  <a:srgbClr val="000000"/>
                </a:solidFill>
                <a:latin typeface="Calibri"/>
              </a:rPr>
              <a:t>max</a:t>
            </a:r>
          </a:p>
        </p:txBody>
      </p:sp>
      <p:sp>
        <p:nvSpPr>
          <p:cNvPr id="102" name="TextBox 101"/>
          <p:cNvSpPr txBox="1"/>
          <p:nvPr/>
        </p:nvSpPr>
        <p:spPr>
          <a:xfrm>
            <a:off x="457200" y="1142640"/>
            <a:ext cx="8229600" cy="4800600"/>
          </a:xfrm>
          <a:prstGeom prst="rect">
            <a:avLst/>
          </a:prstGeom>
          <a:noFill/>
          <a:ln w="0">
            <a:noFill/>
          </a:ln>
        </p:spPr>
        <p:txBody>
          <a:bodyPr>
            <a:normAutofit fontScale="95000"/>
          </a:bodyPr>
          <a:lstStyle/>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dirty="0">
                <a:solidFill>
                  <a:srgbClr val="000000"/>
                </a:solidFill>
                <a:latin typeface="Calibri"/>
              </a:rPr>
              <a:t> Submaximal tests are most often used, in which VO2 max is predicted on the basis of the achieved HR when working at standard submaximal loads.</a:t>
            </a:r>
            <a:endParaRPr lang="en-US" sz="2400" b="0" strike="noStrike" spc="-1" dirty="0">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dirty="0">
                <a:solidFill>
                  <a:srgbClr val="000000"/>
                </a:solidFill>
                <a:latin typeface="Calibri"/>
              </a:rPr>
              <a:t>The method is based on the following functional laws:</a:t>
            </a:r>
            <a:endParaRPr lang="en-US" sz="2400" b="0" strike="noStrike" spc="-1" dirty="0">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dirty="0">
                <a:solidFill>
                  <a:srgbClr val="000000"/>
                </a:solidFill>
                <a:latin typeface="Calibri"/>
              </a:rPr>
              <a:t>1. Individual values ​​of HR and VO2 max are in a </a:t>
            </a:r>
            <a:r>
              <a:rPr lang="ru-RU" sz="2400" b="0" strike="noStrike" spc="-1" dirty="0" smtClean="0">
                <a:solidFill>
                  <a:srgbClr val="000000"/>
                </a:solidFill>
                <a:latin typeface="Calibri"/>
              </a:rPr>
              <a:t>linear,</a:t>
            </a:r>
            <a:r>
              <a:rPr lang="en-US" sz="2400" b="0" strike="noStrike" spc="-1" dirty="0" smtClean="0">
                <a:solidFill>
                  <a:srgbClr val="000000"/>
                </a:solidFill>
                <a:latin typeface="Calibri"/>
              </a:rPr>
              <a:t> </a:t>
            </a:r>
            <a:r>
              <a:rPr lang="ru-RU" sz="2400" b="0" strike="noStrike" spc="-1" dirty="0" smtClean="0">
                <a:solidFill>
                  <a:srgbClr val="000000"/>
                </a:solidFill>
                <a:latin typeface="Calibri"/>
              </a:rPr>
              <a:t>directly </a:t>
            </a:r>
            <a:r>
              <a:rPr lang="ru-RU" sz="2400" b="0" strike="noStrike" spc="-1" dirty="0">
                <a:solidFill>
                  <a:srgbClr val="000000"/>
                </a:solidFill>
                <a:latin typeface="Calibri"/>
              </a:rPr>
              <a:t>proportional relationship during work of moderate intensity, up to the maximum level of effort.</a:t>
            </a:r>
            <a:endParaRPr lang="en-US" sz="2400" b="0" strike="noStrike" spc="-1" dirty="0">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dirty="0">
                <a:solidFill>
                  <a:srgbClr val="000000"/>
                </a:solidFill>
                <a:latin typeface="Calibri"/>
              </a:rPr>
              <a:t>2. The inter-individual variability of the maximum heart rate in certain age groups is small, so its equalization using the formula:</a:t>
            </a:r>
            <a:endParaRPr lang="en-US" sz="2400" b="0" strike="noStrike" spc="-1" dirty="0">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dirty="0">
                <a:solidFill>
                  <a:srgbClr val="000000"/>
                </a:solidFill>
                <a:latin typeface="Calibri"/>
              </a:rPr>
              <a:t>MHR = 220 years of age in the procedure of calculating test results does not give large errors.</a:t>
            </a:r>
            <a:endParaRPr lang="en-US" sz="2400" b="0" strike="noStrike" spc="-1" dirty="0">
              <a:solidFill>
                <a:srgbClr val="000000"/>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TextBox 102"/>
          <p:cNvSpPr txBox="1"/>
          <p:nvPr/>
        </p:nvSpPr>
        <p:spPr>
          <a:xfrm>
            <a:off x="457200" y="274320"/>
            <a:ext cx="8229600" cy="1143000"/>
          </a:xfrm>
          <a:prstGeom prst="rect">
            <a:avLst/>
          </a:prstGeom>
          <a:noFill/>
          <a:ln w="0">
            <a:noFill/>
          </a:ln>
        </p:spPr>
        <p:txBody>
          <a:bodyPr anchor="ctr">
            <a:noAutofit/>
          </a:bodyPr>
          <a:lstStyle/>
          <a:p>
            <a:pPr algn="ctr" rtl="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sr-RS" sz="3600" b="0" strike="noStrike" spc="-1">
                <a:solidFill>
                  <a:srgbClr val="000000"/>
                </a:solidFill>
                <a:latin typeface="Calibri"/>
              </a:rPr>
              <a:t>Indirect assessment</a:t>
            </a:r>
            <a:r>
              <a:rPr lang="en-US" sz="3600" b="0" strike="noStrike" spc="-1">
                <a:solidFill>
                  <a:srgbClr val="000000"/>
                </a:solidFill>
                <a:latin typeface="Calibri"/>
              </a:rPr>
              <a:t>VO2 max</a:t>
            </a:r>
          </a:p>
        </p:txBody>
      </p:sp>
      <p:sp>
        <p:nvSpPr>
          <p:cNvPr id="104" name="TextBox 103"/>
          <p:cNvSpPr txBox="1"/>
          <p:nvPr/>
        </p:nvSpPr>
        <p:spPr>
          <a:xfrm>
            <a:off x="457200" y="2438280"/>
            <a:ext cx="8229600" cy="3687840"/>
          </a:xfrm>
          <a:prstGeom prst="rect">
            <a:avLst/>
          </a:prstGeom>
          <a:noFill/>
          <a:ln w="0">
            <a:noFill/>
          </a:ln>
        </p:spPr>
        <p:txBody>
          <a:bodyPr>
            <a:normAutofit/>
          </a:bodyPr>
          <a:lstStyle/>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a:solidFill>
                  <a:srgbClr val="000000"/>
                </a:solidFill>
                <a:latin typeface="Calibri"/>
              </a:rPr>
              <a:t>Of all the submaximal tests for indirect assessment of VO2 max, Astrand's load test on a bicycle ergometer is the most used so far.</a:t>
            </a:r>
            <a:endParaRPr lang="en-US" sz="2400" b="0" strike="noStrike" spc="-1">
              <a:solidFill>
                <a:srgbClr val="000000"/>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TextBox 104"/>
          <p:cNvSpPr txBox="1"/>
          <p:nvPr/>
        </p:nvSpPr>
        <p:spPr>
          <a:xfrm>
            <a:off x="457200" y="274320"/>
            <a:ext cx="8229600" cy="1143000"/>
          </a:xfrm>
          <a:prstGeom prst="rect">
            <a:avLst/>
          </a:prstGeom>
          <a:noFill/>
          <a:ln w="0">
            <a:noFill/>
          </a:ln>
        </p:spPr>
        <p:txBody>
          <a:bodyPr anchor="ctr">
            <a:noAutofit/>
          </a:bodyPr>
          <a:lstStyle/>
          <a:p>
            <a:pPr algn="ctr" rtl="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3200" b="0" strike="noStrike" spc="-1" dirty="0" smtClean="0">
                <a:solidFill>
                  <a:srgbClr val="000000"/>
                </a:solidFill>
                <a:latin typeface="Calibri"/>
              </a:rPr>
              <a:t>ENERGY </a:t>
            </a:r>
            <a:r>
              <a:rPr lang="en-US" sz="3200" b="0" strike="noStrike" spc="-1" dirty="0" smtClean="0">
                <a:solidFill>
                  <a:srgbClr val="000000"/>
                </a:solidFill>
                <a:latin typeface="Calibri"/>
              </a:rPr>
              <a:t>SUPPLY </a:t>
            </a:r>
            <a:r>
              <a:rPr lang="ru-RU" sz="3200" b="0" strike="noStrike" spc="-1" dirty="0" smtClean="0">
                <a:solidFill>
                  <a:srgbClr val="000000"/>
                </a:solidFill>
                <a:latin typeface="Calibri"/>
              </a:rPr>
              <a:t>F</a:t>
            </a:r>
            <a:r>
              <a:rPr lang="en-US" sz="3200" b="0" strike="noStrike" spc="-1" dirty="0" smtClean="0">
                <a:solidFill>
                  <a:srgbClr val="000000"/>
                </a:solidFill>
                <a:latin typeface="Calibri"/>
              </a:rPr>
              <a:t>OR</a:t>
            </a:r>
            <a:r>
              <a:rPr lang="ru-RU" sz="3200" b="0" strike="noStrike" spc="-1" dirty="0" smtClean="0">
                <a:solidFill>
                  <a:srgbClr val="000000"/>
                </a:solidFill>
                <a:latin typeface="Calibri"/>
              </a:rPr>
              <a:t> MUSCLES</a:t>
            </a:r>
            <a:r>
              <a:rPr dirty="0" smtClean="0"/>
              <a:t/>
            </a:r>
            <a:br>
              <a:rPr dirty="0" smtClean="0"/>
            </a:br>
            <a:r>
              <a:rPr lang="ru-RU" sz="3200" b="0" strike="noStrike" spc="-1" dirty="0" smtClean="0">
                <a:solidFill>
                  <a:srgbClr val="000000"/>
                </a:solidFill>
                <a:latin typeface="Calibri"/>
              </a:rPr>
              <a:t>WORK OF DIFFERENT DURATION</a:t>
            </a:r>
            <a:endParaRPr lang="en-US" sz="3200" b="0" strike="noStrike" spc="-1" dirty="0">
              <a:solidFill>
                <a:srgbClr val="000000"/>
              </a:solidFill>
              <a:latin typeface="Calibri"/>
            </a:endParaRPr>
          </a:p>
        </p:txBody>
      </p:sp>
      <p:sp>
        <p:nvSpPr>
          <p:cNvPr id="106" name="TextBox 105"/>
          <p:cNvSpPr txBox="1"/>
          <p:nvPr/>
        </p:nvSpPr>
        <p:spPr>
          <a:xfrm>
            <a:off x="457200" y="1600200"/>
            <a:ext cx="8229600" cy="4525920"/>
          </a:xfrm>
          <a:prstGeom prst="rect">
            <a:avLst/>
          </a:prstGeom>
          <a:noFill/>
          <a:ln w="0">
            <a:noFill/>
          </a:ln>
        </p:spPr>
        <p:txBody>
          <a:bodyPr>
            <a:normAutofit fontScale="96000" lnSpcReduction="10000"/>
          </a:bodyPr>
          <a:lstStyle/>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dirty="0">
                <a:solidFill>
                  <a:srgbClr val="000000"/>
                </a:solidFill>
                <a:latin typeface="Calibri"/>
              </a:rPr>
              <a:t>In the creation of training cycles and periodization, it is essential to know the goal and effect of each individual training, and this implies</a:t>
            </a:r>
            <a:r>
              <a:rPr lang="en-US" sz="2400" b="0" strike="noStrike" spc="-1" dirty="0">
                <a:solidFill>
                  <a:srgbClr val="000000"/>
                </a:solidFill>
                <a:latin typeface="Calibri"/>
              </a:rPr>
              <a:t> </a:t>
            </a:r>
            <a:r>
              <a:rPr lang="ru-RU" sz="2400" b="0" strike="noStrike" spc="-1" dirty="0">
                <a:solidFill>
                  <a:srgbClr val="000000"/>
                </a:solidFill>
                <a:latin typeface="Calibri"/>
              </a:rPr>
              <a:t>knowing which energy system is dominant during a certain physical activity, that is, that specific training</a:t>
            </a:r>
            <a:endParaRPr lang="en-US" sz="2400" b="0" strike="noStrike" spc="-1" dirty="0">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400" b="0" strike="noStrike" spc="-1" dirty="0">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dirty="0">
                <a:solidFill>
                  <a:srgbClr val="000000"/>
                </a:solidFill>
                <a:latin typeface="Calibri"/>
              </a:rPr>
              <a:t>Various factors decide which of the systems will be started,</a:t>
            </a:r>
            <a:r>
              <a:rPr lang="en-US" sz="2400" b="0" strike="noStrike" spc="-1" dirty="0">
                <a:solidFill>
                  <a:srgbClr val="000000"/>
                </a:solidFill>
                <a:latin typeface="Calibri"/>
              </a:rPr>
              <a:t> </a:t>
            </a:r>
            <a:r>
              <a:rPr lang="ru-RU" sz="2400" b="0" strike="noStrike" spc="-1" dirty="0">
                <a:solidFill>
                  <a:srgbClr val="000000"/>
                </a:solidFill>
                <a:latin typeface="Calibri"/>
              </a:rPr>
              <a:t>and the decisive factors certainly include training intensity and length</a:t>
            </a:r>
            <a:r>
              <a:rPr lang="en-US" sz="2400" b="0" strike="noStrike" spc="-1" dirty="0">
                <a:solidFill>
                  <a:srgbClr val="000000"/>
                </a:solidFill>
                <a:latin typeface="Calibri"/>
              </a:rPr>
              <a:t> </a:t>
            </a:r>
            <a:r>
              <a:rPr lang="ru-RU" sz="2400" b="0" strike="noStrike" spc="-1" dirty="0">
                <a:solidFill>
                  <a:srgbClr val="000000"/>
                </a:solidFill>
                <a:latin typeface="Calibri"/>
              </a:rPr>
              <a:t>duration and type of training and physical activity</a:t>
            </a:r>
            <a:r>
              <a:rPr lang="en-US" sz="2400" b="0" strike="noStrike" spc="-1" dirty="0">
                <a:solidFill>
                  <a:srgbClr val="000000"/>
                </a:solidFill>
                <a:latin typeface="Calibri"/>
              </a:rPr>
              <a:t>.</a:t>
            </a:r>
            <a:r>
              <a:rPr lang="ru-RU" sz="2400" b="0" strike="noStrike" spc="-1" dirty="0">
                <a:solidFill>
                  <a:srgbClr val="000000"/>
                </a:solidFill>
                <a:latin typeface="Calibri"/>
              </a:rPr>
              <a:t> </a:t>
            </a:r>
            <a:endParaRPr lang="en-US" sz="2400" b="0" strike="noStrike" spc="-1" dirty="0">
              <a:solidFill>
                <a:srgbClr val="000000"/>
              </a:solidFill>
              <a:latin typeface="Calibri"/>
            </a:endParaRPr>
          </a:p>
          <a:p>
            <a:pPr marL="342720" indent="-342720" algn="l" rtl="0">
              <a:spcBef>
                <a:spcPts val="598"/>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400" b="0" strike="noStrike" spc="-1" dirty="0">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en-US" sz="2400" spc="-1" dirty="0">
                <a:solidFill>
                  <a:srgbClr val="000000"/>
                </a:solidFill>
                <a:latin typeface="Calibri"/>
              </a:rPr>
              <a:t>E</a:t>
            </a:r>
            <a:r>
              <a:rPr lang="ru-RU" sz="2400" b="0" strike="noStrike" spc="-1" dirty="0" smtClean="0">
                <a:solidFill>
                  <a:srgbClr val="000000"/>
                </a:solidFill>
                <a:latin typeface="Calibri"/>
              </a:rPr>
              <a:t>nergy </a:t>
            </a:r>
            <a:r>
              <a:rPr lang="ru-RU" sz="2400" b="0" strike="noStrike" spc="-1" dirty="0">
                <a:solidFill>
                  <a:srgbClr val="000000"/>
                </a:solidFill>
                <a:latin typeface="Calibri"/>
              </a:rPr>
              <a:t>production depends on the duration of the activity, but the duration of the activity itself also depends</a:t>
            </a:r>
            <a:r>
              <a:rPr lang="en-US" sz="2400" b="0" strike="noStrike" spc="-1" dirty="0">
                <a:solidFill>
                  <a:srgbClr val="000000"/>
                </a:solidFill>
                <a:latin typeface="Calibri"/>
              </a:rPr>
              <a:t> </a:t>
            </a:r>
            <a:r>
              <a:rPr lang="ru-RU" sz="2400" b="0" strike="noStrike" spc="-1" dirty="0">
                <a:solidFill>
                  <a:srgbClr val="000000"/>
                </a:solidFill>
                <a:latin typeface="Calibri"/>
              </a:rPr>
              <a:t>from energy production</a:t>
            </a:r>
            <a:endParaRPr lang="en-US" sz="2400" b="0" strike="noStrike" spc="-1" dirty="0">
              <a:solidFill>
                <a:srgbClr val="000000"/>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TextBox 106"/>
          <p:cNvSpPr txBox="1"/>
          <p:nvPr/>
        </p:nvSpPr>
        <p:spPr>
          <a:xfrm>
            <a:off x="457200" y="274320"/>
            <a:ext cx="8229600" cy="1143000"/>
          </a:xfrm>
          <a:prstGeom prst="rect">
            <a:avLst/>
          </a:prstGeom>
          <a:noFill/>
          <a:ln w="0">
            <a:noFill/>
          </a:ln>
        </p:spPr>
        <p:txBody>
          <a:bodyPr anchor="ctr">
            <a:noAutofit/>
          </a:bodyPr>
          <a:lstStyle/>
          <a:p>
            <a:pPr algn="ctr" rtl="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3600" b="0" strike="noStrike" spc="-1" dirty="0">
                <a:solidFill>
                  <a:srgbClr val="000000"/>
                </a:solidFill>
                <a:latin typeface="Calibri"/>
              </a:rPr>
              <a:t>ENERGY </a:t>
            </a:r>
            <a:r>
              <a:rPr lang="en-US" sz="3600" b="0" strike="noStrike" spc="-1" dirty="0" smtClean="0">
                <a:solidFill>
                  <a:srgbClr val="000000"/>
                </a:solidFill>
                <a:latin typeface="Calibri"/>
              </a:rPr>
              <a:t>SUPPLY</a:t>
            </a:r>
            <a:r>
              <a:rPr lang="ru-RU" sz="3600" b="0" strike="noStrike" spc="-1" dirty="0" smtClean="0">
                <a:solidFill>
                  <a:srgbClr val="000000"/>
                </a:solidFill>
                <a:latin typeface="Calibri"/>
              </a:rPr>
              <a:t> F</a:t>
            </a:r>
            <a:r>
              <a:rPr lang="en-US" sz="3600" b="0" strike="noStrike" spc="-1" dirty="0" smtClean="0">
                <a:solidFill>
                  <a:srgbClr val="000000"/>
                </a:solidFill>
                <a:latin typeface="Calibri"/>
              </a:rPr>
              <a:t>OR</a:t>
            </a:r>
            <a:r>
              <a:rPr lang="ru-RU" sz="3600" b="0" strike="noStrike" spc="-1" dirty="0" smtClean="0">
                <a:solidFill>
                  <a:srgbClr val="000000"/>
                </a:solidFill>
                <a:latin typeface="Calibri"/>
              </a:rPr>
              <a:t> </a:t>
            </a:r>
            <a:r>
              <a:rPr lang="ru-RU" sz="3600" b="0" strike="noStrike" spc="-1" dirty="0">
                <a:solidFill>
                  <a:srgbClr val="000000"/>
                </a:solidFill>
                <a:latin typeface="Calibri"/>
              </a:rPr>
              <a:t>MUSCLES</a:t>
            </a:r>
            <a:r>
              <a:rPr dirty="0"/>
              <a:t/>
            </a:r>
            <a:br>
              <a:rPr dirty="0"/>
            </a:br>
            <a:r>
              <a:rPr lang="ru-RU" sz="3600" b="0" strike="noStrike" spc="-1" dirty="0">
                <a:solidFill>
                  <a:srgbClr val="000000"/>
                </a:solidFill>
                <a:latin typeface="Calibri"/>
              </a:rPr>
              <a:t>WORK OF DIFFERENT DURATION</a:t>
            </a:r>
            <a:endParaRPr lang="en-US" sz="3600" b="0" strike="noStrike" spc="-1" dirty="0">
              <a:solidFill>
                <a:srgbClr val="000000"/>
              </a:solidFill>
              <a:latin typeface="Calibri"/>
            </a:endParaRPr>
          </a:p>
        </p:txBody>
      </p:sp>
      <p:sp>
        <p:nvSpPr>
          <p:cNvPr id="108" name="TextBox 107"/>
          <p:cNvSpPr txBox="1"/>
          <p:nvPr/>
        </p:nvSpPr>
        <p:spPr>
          <a:xfrm>
            <a:off x="457200" y="2666520"/>
            <a:ext cx="8229600" cy="3459240"/>
          </a:xfrm>
          <a:prstGeom prst="rect">
            <a:avLst/>
          </a:prstGeom>
          <a:noFill/>
          <a:ln w="0">
            <a:noFill/>
          </a:ln>
        </p:spPr>
        <p:txBody>
          <a:bodyPr>
            <a:normAutofit/>
          </a:bodyPr>
          <a:lstStyle/>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a:solidFill>
                  <a:srgbClr val="000000"/>
                </a:solidFill>
                <a:latin typeface="Calibri"/>
              </a:rPr>
              <a:t>Anaerobic sources provide energy for starting physical activity and for high-intensity muscle work.</a:t>
            </a:r>
            <a:endParaRPr lang="en-US" sz="2400" b="0" strike="noStrike" spc="-1">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a:solidFill>
                  <a:srgbClr val="000000"/>
                </a:solidFill>
                <a:latin typeface="Calibri"/>
              </a:rPr>
              <a:t> They are also activated as an additional source of energy during more intense aerobic work, when the needs of active skeletal muscles exceed the ability to generate energy aerobically.</a:t>
            </a:r>
            <a:endParaRPr lang="en-US" sz="2400" b="0" strike="noStrike" spc="-1">
              <a:solidFill>
                <a:srgbClr val="000000"/>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TextBox 53"/>
          <p:cNvSpPr txBox="1"/>
          <p:nvPr/>
        </p:nvSpPr>
        <p:spPr>
          <a:xfrm>
            <a:off x="457200" y="274320"/>
            <a:ext cx="8229600" cy="1143000"/>
          </a:xfrm>
          <a:prstGeom prst="rect">
            <a:avLst/>
          </a:prstGeom>
          <a:noFill/>
          <a:ln w="0">
            <a:noFill/>
          </a:ln>
        </p:spPr>
        <p:txBody>
          <a:bodyPr anchor="ctr">
            <a:noAutofit/>
          </a:bodyPr>
          <a:lstStyle/>
          <a:p>
            <a:pPr algn="ctr" rtl="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3600" b="0" strike="noStrike" spc="-1">
                <a:solidFill>
                  <a:srgbClr val="000000"/>
                </a:solidFill>
                <a:latin typeface="Calibri"/>
              </a:rPr>
              <a:t>THE ROLE OF ADENOSINE TRIPHOSPHATE IN</a:t>
            </a:r>
            <a:r>
              <a:t/>
            </a:r>
            <a:br/>
            <a:r>
              <a:rPr lang="ru-RU" sz="3600" b="0" strike="noStrike" spc="-1">
                <a:solidFill>
                  <a:srgbClr val="000000"/>
                </a:solidFill>
                <a:latin typeface="Calibri"/>
              </a:rPr>
              <a:t>ENERGY STORAGE AND TRANSMISSION</a:t>
            </a:r>
            <a:endParaRPr lang="en-US" sz="3600" b="0" strike="noStrike" spc="-1">
              <a:solidFill>
                <a:srgbClr val="000000"/>
              </a:solidFill>
              <a:latin typeface="Calibri"/>
            </a:endParaRPr>
          </a:p>
        </p:txBody>
      </p:sp>
      <p:sp>
        <p:nvSpPr>
          <p:cNvPr id="55" name="TextBox 54"/>
          <p:cNvSpPr txBox="1"/>
          <p:nvPr/>
        </p:nvSpPr>
        <p:spPr>
          <a:xfrm>
            <a:off x="457200" y="2057400"/>
            <a:ext cx="8229600" cy="4068720"/>
          </a:xfrm>
          <a:prstGeom prst="rect">
            <a:avLst/>
          </a:prstGeom>
          <a:noFill/>
          <a:ln w="0">
            <a:noFill/>
          </a:ln>
        </p:spPr>
        <p:txBody>
          <a:bodyPr>
            <a:normAutofit/>
          </a:bodyPr>
          <a:lstStyle/>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a:solidFill>
                  <a:srgbClr val="000000"/>
                </a:solidFill>
                <a:latin typeface="Calibri"/>
              </a:rPr>
              <a:t>To understand the limits of physical activity, it is important to distinguish and understand the three basic energy-metabolic systems, namely the phosphate system (phosphagen system), the glycogen-lactic acid system and the aerobic system.</a:t>
            </a:r>
            <a:endParaRPr lang="en-US" sz="2400" b="0" strike="noStrike" spc="-1">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a:solidFill>
                  <a:srgbClr val="000000"/>
                </a:solidFill>
                <a:latin typeface="Calibri"/>
              </a:rPr>
              <a:t>For a complete understanding of these systems, it is necessary to examine their mutual interaction and their relevance and connection with physical activity, and analyze the findings of the latest research in this area.</a:t>
            </a:r>
            <a:endParaRPr lang="en-US" sz="2400" b="0" strike="noStrike" spc="-1">
              <a:solidFill>
                <a:srgbClr val="000000"/>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TextBox 108"/>
          <p:cNvSpPr txBox="1"/>
          <p:nvPr/>
        </p:nvSpPr>
        <p:spPr>
          <a:xfrm>
            <a:off x="457200" y="274320"/>
            <a:ext cx="8229600" cy="1143000"/>
          </a:xfrm>
          <a:prstGeom prst="rect">
            <a:avLst/>
          </a:prstGeom>
          <a:noFill/>
          <a:ln w="0">
            <a:noFill/>
          </a:ln>
        </p:spPr>
        <p:txBody>
          <a:bodyPr anchor="ctr">
            <a:noAutofit/>
          </a:bodyPr>
          <a:lstStyle/>
          <a:p>
            <a:pPr algn="ctr" rtl="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3600" b="0" strike="noStrike" spc="-1" dirty="0">
                <a:solidFill>
                  <a:srgbClr val="000000"/>
                </a:solidFill>
                <a:latin typeface="Calibri"/>
              </a:rPr>
              <a:t>ENERGY </a:t>
            </a:r>
            <a:r>
              <a:rPr lang="en-US" sz="3600" b="0" strike="noStrike" spc="-1" dirty="0" smtClean="0">
                <a:solidFill>
                  <a:srgbClr val="000000"/>
                </a:solidFill>
                <a:latin typeface="Calibri"/>
              </a:rPr>
              <a:t>SUPPLY</a:t>
            </a:r>
            <a:r>
              <a:rPr lang="ru-RU" sz="3600" b="0" strike="noStrike" spc="-1" dirty="0" smtClean="0">
                <a:solidFill>
                  <a:srgbClr val="000000"/>
                </a:solidFill>
                <a:latin typeface="Calibri"/>
              </a:rPr>
              <a:t> F</a:t>
            </a:r>
            <a:r>
              <a:rPr lang="en-US" sz="3600" b="0" strike="noStrike" spc="-1" dirty="0" smtClean="0">
                <a:solidFill>
                  <a:srgbClr val="000000"/>
                </a:solidFill>
                <a:latin typeface="Calibri"/>
              </a:rPr>
              <a:t>OR</a:t>
            </a:r>
            <a:r>
              <a:rPr lang="ru-RU" sz="3600" b="0" strike="noStrike" spc="-1" dirty="0" smtClean="0">
                <a:solidFill>
                  <a:srgbClr val="000000"/>
                </a:solidFill>
                <a:latin typeface="Calibri"/>
              </a:rPr>
              <a:t> </a:t>
            </a:r>
            <a:r>
              <a:rPr lang="ru-RU" sz="3600" b="0" strike="noStrike" spc="-1" dirty="0">
                <a:solidFill>
                  <a:srgbClr val="000000"/>
                </a:solidFill>
                <a:latin typeface="Calibri"/>
              </a:rPr>
              <a:t>MUSCLES</a:t>
            </a:r>
            <a:r>
              <a:rPr dirty="0"/>
              <a:t/>
            </a:r>
            <a:br>
              <a:rPr dirty="0"/>
            </a:br>
            <a:r>
              <a:rPr lang="ru-RU" sz="3600" b="0" strike="noStrike" spc="-1" dirty="0">
                <a:solidFill>
                  <a:srgbClr val="000000"/>
                </a:solidFill>
                <a:latin typeface="Calibri"/>
              </a:rPr>
              <a:t>WORK OF DIFFERENT DURATION</a:t>
            </a:r>
            <a:endParaRPr lang="en-US" sz="3600" b="0" strike="noStrike" spc="-1" dirty="0">
              <a:solidFill>
                <a:srgbClr val="000000"/>
              </a:solidFill>
              <a:latin typeface="Calibri"/>
            </a:endParaRPr>
          </a:p>
        </p:txBody>
      </p:sp>
      <p:sp>
        <p:nvSpPr>
          <p:cNvPr id="110" name="TextBox 109"/>
          <p:cNvSpPr txBox="1"/>
          <p:nvPr/>
        </p:nvSpPr>
        <p:spPr>
          <a:xfrm>
            <a:off x="457200" y="1676520"/>
            <a:ext cx="8229600" cy="4449600"/>
          </a:xfrm>
          <a:prstGeom prst="rect">
            <a:avLst/>
          </a:prstGeom>
          <a:noFill/>
          <a:ln w="0">
            <a:noFill/>
          </a:ln>
        </p:spPr>
        <p:txBody>
          <a:bodyPr>
            <a:normAutofit fontScale="97000"/>
          </a:bodyPr>
          <a:lstStyle/>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a:solidFill>
                  <a:srgbClr val="000000"/>
                </a:solidFill>
                <a:latin typeface="Calibri"/>
              </a:rPr>
              <a:t>Short-term intense physical activity (&lt; 10 s) and the use of anaerobic energy production from phosphocreatine is followed by anaerobic glycolysis as a source of energy if the intense activity lasts for some time (up to 2 min), while aerobic energy production processes are activated for longer activity.</a:t>
            </a:r>
            <a:endParaRPr lang="en-US" sz="2400" b="0" strike="noStrike" spc="-1">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400" b="0" strike="noStrike" spc="-1">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a:solidFill>
                  <a:srgbClr val="000000"/>
                </a:solidFill>
                <a:latin typeface="Calibri"/>
              </a:rPr>
              <a:t>The inclusion of aerobic energy potentials begins 2–4 min after the start of work, because that time is needed for the adaptation of the cardiorespiratory system to effort, which enables a better supply of active muscles with oxygen.</a:t>
            </a:r>
            <a:endParaRPr lang="en-US" sz="2400" b="0" strike="noStrike" spc="-1">
              <a:solidFill>
                <a:srgbClr val="000000"/>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TextBox 110"/>
          <p:cNvSpPr txBox="1"/>
          <p:nvPr/>
        </p:nvSpPr>
        <p:spPr>
          <a:xfrm>
            <a:off x="457200" y="274320"/>
            <a:ext cx="8229600" cy="1143000"/>
          </a:xfrm>
          <a:prstGeom prst="rect">
            <a:avLst/>
          </a:prstGeom>
          <a:noFill/>
          <a:ln w="0">
            <a:noFill/>
          </a:ln>
        </p:spPr>
        <p:txBody>
          <a:bodyPr anchor="ctr">
            <a:noAutofit/>
          </a:bodyPr>
          <a:lstStyle/>
          <a:p>
            <a:pPr algn="ctr" rtl="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3200" b="0" strike="noStrike" spc="-1">
                <a:solidFill>
                  <a:srgbClr val="000000"/>
                </a:solidFill>
                <a:latin typeface="Calibri"/>
              </a:rPr>
              <a:t>Steady state of metabolic processes</a:t>
            </a:r>
            <a:endParaRPr lang="en-US" sz="3200" b="0" strike="noStrike" spc="-1">
              <a:solidFill>
                <a:srgbClr val="000000"/>
              </a:solidFill>
              <a:latin typeface="Calibri"/>
            </a:endParaRPr>
          </a:p>
        </p:txBody>
      </p:sp>
      <p:sp>
        <p:nvSpPr>
          <p:cNvPr id="112" name="TextBox 111"/>
          <p:cNvSpPr txBox="1"/>
          <p:nvPr/>
        </p:nvSpPr>
        <p:spPr>
          <a:xfrm>
            <a:off x="304920" y="1600200"/>
            <a:ext cx="8610480" cy="4525920"/>
          </a:xfrm>
          <a:prstGeom prst="rect">
            <a:avLst/>
          </a:prstGeom>
          <a:noFill/>
          <a:ln w="0">
            <a:noFill/>
          </a:ln>
        </p:spPr>
        <p:txBody>
          <a:bodyPr>
            <a:normAutofit/>
          </a:bodyPr>
          <a:lstStyle/>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a:solidFill>
                  <a:srgbClr val="000000"/>
                </a:solidFill>
                <a:latin typeface="Calibri"/>
              </a:rPr>
              <a:t>When working at a certain submaximal level of effort, oxygen consumption gradually increases until the so-called steady state of metabolic processes is established.</a:t>
            </a:r>
            <a:endParaRPr lang="en-US" sz="2400" b="0" strike="noStrike" spc="-1">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400" b="0" strike="noStrike" spc="-1">
              <a:solidFill>
                <a:srgbClr val="000000"/>
              </a:solidFill>
              <a:latin typeface="Calibri"/>
            </a:endParaRPr>
          </a:p>
          <a:p>
            <a:pPr marL="342720" indent="-342720" algn="l" rtl="0">
              <a:spcBef>
                <a:spcPts val="697"/>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a:solidFill>
                  <a:srgbClr val="000000"/>
                </a:solidFill>
                <a:latin typeface="Calibri"/>
              </a:rPr>
              <a:t>This state, in which oxygen consumption equals the energy requirements of work, can be achieved at all levels of submaximal load, up to the so-called anaerobic threshold, and is characterized by reaching a plateau in oxygen consumption and an increase in heart rate</a:t>
            </a:r>
            <a:r>
              <a:rPr lang="ru-RU" sz="2800" b="0" strike="noStrike" spc="-1">
                <a:solidFill>
                  <a:srgbClr val="000000"/>
                </a:solidFill>
                <a:latin typeface="Calibri"/>
              </a:rPr>
              <a:t>.</a:t>
            </a:r>
            <a:endParaRPr lang="en-US" sz="2800" b="0" strike="noStrike" spc="-1">
              <a:solidFill>
                <a:srgbClr val="000000"/>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TextBox 112"/>
          <p:cNvSpPr txBox="1"/>
          <p:nvPr/>
        </p:nvSpPr>
        <p:spPr>
          <a:xfrm>
            <a:off x="457200" y="274320"/>
            <a:ext cx="8229600" cy="1143000"/>
          </a:xfrm>
          <a:prstGeom prst="rect">
            <a:avLst/>
          </a:prstGeom>
          <a:noFill/>
          <a:ln w="0">
            <a:noFill/>
          </a:ln>
        </p:spPr>
        <p:txBody>
          <a:bodyPr anchor="ctr">
            <a:noAutofit/>
          </a:bodyPr>
          <a:lstStyle/>
          <a:p>
            <a:pPr algn="ctr" rtl="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3600" b="0" strike="noStrike" spc="-1">
                <a:solidFill>
                  <a:srgbClr val="000000"/>
                </a:solidFill>
                <a:latin typeface="Calibri"/>
              </a:rPr>
              <a:t>Anaerobic threshold</a:t>
            </a:r>
            <a:endParaRPr lang="en-US" sz="3600" b="0" strike="noStrike" spc="-1">
              <a:solidFill>
                <a:srgbClr val="000000"/>
              </a:solidFill>
              <a:latin typeface="Calibri"/>
            </a:endParaRPr>
          </a:p>
        </p:txBody>
      </p:sp>
      <p:sp>
        <p:nvSpPr>
          <p:cNvPr id="114" name="TextBox 113"/>
          <p:cNvSpPr txBox="1"/>
          <p:nvPr/>
        </p:nvSpPr>
        <p:spPr>
          <a:xfrm>
            <a:off x="457200" y="1981080"/>
            <a:ext cx="8229600" cy="4145040"/>
          </a:xfrm>
          <a:prstGeom prst="rect">
            <a:avLst/>
          </a:prstGeom>
          <a:noFill/>
          <a:ln w="0">
            <a:noFill/>
          </a:ln>
        </p:spPr>
        <p:txBody>
          <a:bodyPr>
            <a:normAutofit/>
          </a:bodyPr>
          <a:lstStyle/>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a:solidFill>
                  <a:srgbClr val="000000"/>
                </a:solidFill>
                <a:latin typeface="Calibri"/>
              </a:rPr>
              <a:t>The anaerobic threshold is the point at which the lactate concentration in the blood reaches the level of 4 mmol/l.</a:t>
            </a:r>
            <a:endParaRPr lang="en-US" sz="2400" b="0" strike="noStrike" spc="-1">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a:solidFill>
                  <a:srgbClr val="000000"/>
                </a:solidFill>
                <a:latin typeface="Calibri"/>
              </a:rPr>
              <a:t>If the work intensity continues to increase, there will be a sudden increase in lactate concentration. This is precisely a sign that due to the exhaustion of aerobic energy resources in the process of energy creation, there was a reuse of anaerobic resources and systems.</a:t>
            </a:r>
            <a:endParaRPr lang="en-US" sz="2400" b="0" strike="noStrike" spc="-1">
              <a:solidFill>
                <a:srgbClr val="000000"/>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TextBox 114"/>
          <p:cNvSpPr txBox="1"/>
          <p:nvPr/>
        </p:nvSpPr>
        <p:spPr>
          <a:xfrm>
            <a:off x="457200" y="274320"/>
            <a:ext cx="8229600" cy="1143000"/>
          </a:xfrm>
          <a:prstGeom prst="rect">
            <a:avLst/>
          </a:prstGeom>
          <a:noFill/>
          <a:ln w="0">
            <a:noFill/>
          </a:ln>
        </p:spPr>
        <p:txBody>
          <a:bodyPr anchor="ctr">
            <a:noAutofit/>
          </a:bodyPr>
          <a:lstStyle/>
          <a:p>
            <a:pPr algn="ctr" rtl="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3600" b="0" strike="noStrike" spc="-1" dirty="0">
                <a:solidFill>
                  <a:srgbClr val="000000"/>
                </a:solidFill>
                <a:latin typeface="Calibri"/>
              </a:rPr>
              <a:t>ENERGY </a:t>
            </a:r>
            <a:r>
              <a:rPr lang="en-US" sz="3600" b="0" strike="noStrike" spc="-1" dirty="0" smtClean="0">
                <a:solidFill>
                  <a:srgbClr val="000000"/>
                </a:solidFill>
                <a:latin typeface="Calibri"/>
              </a:rPr>
              <a:t>SUPPLY</a:t>
            </a:r>
            <a:r>
              <a:rPr lang="ru-RU" sz="3600" b="0" strike="noStrike" spc="-1" dirty="0" smtClean="0">
                <a:solidFill>
                  <a:srgbClr val="000000"/>
                </a:solidFill>
                <a:latin typeface="Calibri"/>
              </a:rPr>
              <a:t> </a:t>
            </a:r>
            <a:r>
              <a:rPr lang="en-US" sz="3600" b="0" strike="noStrike" spc="-1" dirty="0" smtClean="0">
                <a:solidFill>
                  <a:srgbClr val="000000"/>
                </a:solidFill>
                <a:latin typeface="Calibri"/>
              </a:rPr>
              <a:t>FOR</a:t>
            </a:r>
            <a:r>
              <a:rPr lang="ru-RU" sz="3600" b="0" strike="noStrike" spc="-1" dirty="0" smtClean="0">
                <a:solidFill>
                  <a:srgbClr val="000000"/>
                </a:solidFill>
                <a:latin typeface="Calibri"/>
              </a:rPr>
              <a:t> </a:t>
            </a:r>
            <a:r>
              <a:rPr lang="ru-RU" sz="3600" b="0" strike="noStrike" spc="-1" dirty="0">
                <a:solidFill>
                  <a:srgbClr val="000000"/>
                </a:solidFill>
                <a:latin typeface="Calibri"/>
              </a:rPr>
              <a:t>MUSCLES</a:t>
            </a:r>
            <a:r>
              <a:rPr dirty="0"/>
              <a:t/>
            </a:r>
            <a:br>
              <a:rPr dirty="0"/>
            </a:br>
            <a:r>
              <a:rPr lang="ru-RU" sz="3600" b="0" strike="noStrike" spc="-1" dirty="0">
                <a:solidFill>
                  <a:srgbClr val="000000"/>
                </a:solidFill>
                <a:latin typeface="Calibri"/>
              </a:rPr>
              <a:t>WORK OF DIFFERENT DURATION</a:t>
            </a:r>
            <a:endParaRPr lang="en-US" sz="3600" b="0" strike="noStrike" spc="-1" dirty="0">
              <a:solidFill>
                <a:srgbClr val="000000"/>
              </a:solidFill>
              <a:latin typeface="Calibri"/>
            </a:endParaRPr>
          </a:p>
        </p:txBody>
      </p:sp>
      <p:sp>
        <p:nvSpPr>
          <p:cNvPr id="116" name="TextBox 115"/>
          <p:cNvSpPr txBox="1"/>
          <p:nvPr/>
        </p:nvSpPr>
        <p:spPr>
          <a:xfrm>
            <a:off x="457200" y="1600200"/>
            <a:ext cx="8229600" cy="4525920"/>
          </a:xfrm>
          <a:prstGeom prst="rect">
            <a:avLst/>
          </a:prstGeom>
          <a:noFill/>
          <a:ln w="0">
            <a:noFill/>
          </a:ln>
        </p:spPr>
        <p:txBody>
          <a:bodyPr>
            <a:normAutofit fontScale="94000"/>
          </a:bodyPr>
          <a:lstStyle/>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a:solidFill>
                  <a:srgbClr val="000000"/>
                </a:solidFill>
                <a:latin typeface="Calibri"/>
              </a:rPr>
              <a:t>Energy systems also differ in the type of substrate they use for ATP production. Fats, proteins and carbohydrates can be used as substrates in energy production processes.</a:t>
            </a:r>
            <a:endParaRPr lang="en-US" sz="2400" b="0" strike="noStrike" spc="-1">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a:solidFill>
                  <a:srgbClr val="000000"/>
                </a:solidFill>
                <a:latin typeface="Calibri"/>
              </a:rPr>
              <a:t>Carbohydrates, stored in the form of glycogen, are found in the muscles and liver.</a:t>
            </a:r>
            <a:endParaRPr lang="en-US" sz="2400" b="0" strike="noStrike" spc="-1">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a:solidFill>
                  <a:srgbClr val="000000"/>
                </a:solidFill>
                <a:latin typeface="Calibri"/>
              </a:rPr>
              <a:t>Glycogen can be used for the production of ATP and in the liver it can be converted into glucose and further transported to the muscles via the blood.</a:t>
            </a:r>
            <a:endParaRPr lang="en-US" sz="2400" b="0" strike="noStrike" spc="-1">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a:solidFill>
                  <a:srgbClr val="000000"/>
                </a:solidFill>
                <a:latin typeface="Calibri"/>
              </a:rPr>
              <a:t>Exhaustive training can completely empty carbohydrate depots in the muscles and liver, as well as restricting their intake in the diet.</a:t>
            </a:r>
            <a:endParaRPr lang="en-US" sz="2400" b="0" strike="noStrike" spc="-1">
              <a:solidFill>
                <a:srgbClr val="000000"/>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TextBox 116"/>
          <p:cNvSpPr txBox="1"/>
          <p:nvPr/>
        </p:nvSpPr>
        <p:spPr>
          <a:xfrm>
            <a:off x="457200" y="274320"/>
            <a:ext cx="8229600" cy="1143000"/>
          </a:xfrm>
          <a:prstGeom prst="rect">
            <a:avLst/>
          </a:prstGeom>
          <a:noFill/>
          <a:ln w="0">
            <a:noFill/>
          </a:ln>
        </p:spPr>
        <p:txBody>
          <a:bodyPr anchor="ctr">
            <a:noAutofit/>
          </a:bodyPr>
          <a:lstStyle/>
          <a:p>
            <a:pPr algn="ctr" rtl="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3600" b="0" strike="noStrike" spc="-1" dirty="0">
                <a:solidFill>
                  <a:srgbClr val="000000"/>
                </a:solidFill>
                <a:latin typeface="Calibri"/>
              </a:rPr>
              <a:t>ENERGY </a:t>
            </a:r>
            <a:r>
              <a:rPr lang="en-US" sz="3600" b="0" strike="noStrike" spc="-1" dirty="0" smtClean="0">
                <a:solidFill>
                  <a:srgbClr val="000000"/>
                </a:solidFill>
                <a:latin typeface="Calibri"/>
              </a:rPr>
              <a:t>SUPPLY</a:t>
            </a:r>
            <a:r>
              <a:rPr lang="ru-RU" sz="3600" b="0" strike="noStrike" spc="-1" dirty="0" smtClean="0">
                <a:solidFill>
                  <a:srgbClr val="000000"/>
                </a:solidFill>
                <a:latin typeface="Calibri"/>
              </a:rPr>
              <a:t> </a:t>
            </a:r>
            <a:r>
              <a:rPr lang="en-US" sz="3600" b="0" strike="noStrike" spc="-1" dirty="0" smtClean="0">
                <a:solidFill>
                  <a:srgbClr val="000000"/>
                </a:solidFill>
                <a:latin typeface="Calibri"/>
              </a:rPr>
              <a:t>FOR</a:t>
            </a:r>
            <a:r>
              <a:rPr lang="ru-RU" sz="3600" b="0" strike="noStrike" spc="-1" dirty="0" smtClean="0">
                <a:solidFill>
                  <a:srgbClr val="000000"/>
                </a:solidFill>
                <a:latin typeface="Calibri"/>
              </a:rPr>
              <a:t> </a:t>
            </a:r>
            <a:r>
              <a:rPr lang="ru-RU" sz="3600" b="0" strike="noStrike" spc="-1" dirty="0">
                <a:solidFill>
                  <a:srgbClr val="000000"/>
                </a:solidFill>
                <a:latin typeface="Calibri"/>
              </a:rPr>
              <a:t>MUSCLES</a:t>
            </a:r>
            <a:r>
              <a:rPr dirty="0"/>
              <a:t/>
            </a:r>
            <a:br>
              <a:rPr dirty="0"/>
            </a:br>
            <a:r>
              <a:rPr lang="ru-RU" sz="3600" b="0" strike="noStrike" spc="-1" dirty="0">
                <a:solidFill>
                  <a:srgbClr val="000000"/>
                </a:solidFill>
                <a:latin typeface="Calibri"/>
              </a:rPr>
              <a:t>WORK OF DIFFERENT DURATION</a:t>
            </a:r>
            <a:endParaRPr lang="en-US" sz="3600" b="0" strike="noStrike" spc="-1" dirty="0">
              <a:solidFill>
                <a:srgbClr val="000000"/>
              </a:solidFill>
              <a:latin typeface="Calibri"/>
            </a:endParaRPr>
          </a:p>
        </p:txBody>
      </p:sp>
      <p:sp>
        <p:nvSpPr>
          <p:cNvPr id="118" name="TextBox 117"/>
          <p:cNvSpPr txBox="1"/>
          <p:nvPr/>
        </p:nvSpPr>
        <p:spPr>
          <a:xfrm>
            <a:off x="457200" y="1600200"/>
            <a:ext cx="8229600" cy="4525920"/>
          </a:xfrm>
          <a:prstGeom prst="rect">
            <a:avLst/>
          </a:prstGeom>
          <a:noFill/>
          <a:ln w="0">
            <a:noFill/>
          </a:ln>
        </p:spPr>
        <p:txBody>
          <a:bodyPr>
            <a:normAutofit/>
          </a:bodyPr>
          <a:lstStyle/>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a:solidFill>
                  <a:srgbClr val="000000"/>
                </a:solidFill>
                <a:latin typeface="Calibri"/>
              </a:rPr>
              <a:t>Carbohydrates release energy faster than fat.</a:t>
            </a:r>
            <a:endParaRPr lang="en-US" sz="2400" b="0" strike="noStrike" spc="-1">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400" b="0" strike="noStrike" spc="-1">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a:solidFill>
                  <a:srgbClr val="000000"/>
                </a:solidFill>
                <a:latin typeface="Calibri"/>
              </a:rPr>
              <a:t>Like fats, proteins cannot provide energy to the same extent, that is, at the same rate, as carbohydrates.</a:t>
            </a:r>
            <a:endParaRPr lang="en-US" sz="2400" b="0" strike="noStrike" spc="-1">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400" b="0" strike="noStrike" spc="-1">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a:solidFill>
                  <a:srgbClr val="000000"/>
                </a:solidFill>
                <a:latin typeface="Calibri"/>
              </a:rPr>
              <a:t>And that speed is determined by various factors.</a:t>
            </a:r>
            <a:endParaRPr lang="en-US" sz="2400" b="0" strike="noStrike" spc="-1">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400" b="0" strike="noStrike" spc="-1">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a:solidFill>
                  <a:srgbClr val="000000"/>
                </a:solidFill>
                <a:latin typeface="Calibri"/>
              </a:rPr>
              <a:t>For example, if there are fewer energy sources available, the body will primarily use them.</a:t>
            </a:r>
            <a:endParaRPr lang="en-US" sz="2400" b="0" strike="noStrike" spc="-1">
              <a:solidFill>
                <a:srgbClr val="000000"/>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TextBox 118"/>
          <p:cNvSpPr txBox="1"/>
          <p:nvPr/>
        </p:nvSpPr>
        <p:spPr>
          <a:xfrm>
            <a:off x="457200" y="274320"/>
            <a:ext cx="8229600" cy="1143000"/>
          </a:xfrm>
          <a:prstGeom prst="rect">
            <a:avLst/>
          </a:prstGeom>
          <a:noFill/>
          <a:ln w="0">
            <a:noFill/>
          </a:ln>
        </p:spPr>
        <p:txBody>
          <a:bodyPr anchor="ctr">
            <a:noAutofit/>
          </a:bodyPr>
          <a:lstStyle/>
          <a:p>
            <a:pPr algn="ctr" rtl="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3600" b="0" strike="noStrike" spc="-1" dirty="0">
                <a:solidFill>
                  <a:srgbClr val="000000"/>
                </a:solidFill>
                <a:latin typeface="Calibri"/>
              </a:rPr>
              <a:t>ENERGY </a:t>
            </a:r>
            <a:r>
              <a:rPr lang="en-US" sz="3600" b="0" strike="noStrike" spc="-1" dirty="0" smtClean="0">
                <a:solidFill>
                  <a:srgbClr val="000000"/>
                </a:solidFill>
                <a:latin typeface="Calibri"/>
              </a:rPr>
              <a:t>SUPPLY</a:t>
            </a:r>
            <a:r>
              <a:rPr lang="ru-RU" sz="3600" b="0" strike="noStrike" spc="-1" dirty="0" smtClean="0">
                <a:solidFill>
                  <a:srgbClr val="000000"/>
                </a:solidFill>
                <a:latin typeface="Calibri"/>
              </a:rPr>
              <a:t> </a:t>
            </a:r>
            <a:r>
              <a:rPr lang="en-US" sz="3600" b="0" strike="noStrike" spc="-1" dirty="0" smtClean="0">
                <a:solidFill>
                  <a:srgbClr val="000000"/>
                </a:solidFill>
                <a:latin typeface="Calibri"/>
              </a:rPr>
              <a:t>FOR</a:t>
            </a:r>
            <a:r>
              <a:rPr lang="ru-RU" sz="3600" b="0" strike="noStrike" spc="-1" dirty="0" smtClean="0">
                <a:solidFill>
                  <a:srgbClr val="000000"/>
                </a:solidFill>
                <a:latin typeface="Calibri"/>
              </a:rPr>
              <a:t> </a:t>
            </a:r>
            <a:r>
              <a:rPr lang="ru-RU" sz="3600" b="0" strike="noStrike" spc="-1" dirty="0">
                <a:solidFill>
                  <a:srgbClr val="000000"/>
                </a:solidFill>
                <a:latin typeface="Calibri"/>
              </a:rPr>
              <a:t>MUSCLES</a:t>
            </a:r>
            <a:r>
              <a:rPr dirty="0"/>
              <a:t/>
            </a:r>
            <a:br>
              <a:rPr dirty="0"/>
            </a:br>
            <a:r>
              <a:rPr lang="ru-RU" sz="3600" b="0" strike="noStrike" spc="-1" dirty="0">
                <a:solidFill>
                  <a:srgbClr val="000000"/>
                </a:solidFill>
                <a:latin typeface="Calibri"/>
              </a:rPr>
              <a:t>WORK OF DIFFERENT DURATION</a:t>
            </a:r>
            <a:endParaRPr lang="en-US" sz="3600" b="0" strike="noStrike" spc="-1" dirty="0">
              <a:solidFill>
                <a:srgbClr val="000000"/>
              </a:solidFill>
              <a:latin typeface="Calibri"/>
            </a:endParaRPr>
          </a:p>
        </p:txBody>
      </p:sp>
      <p:sp>
        <p:nvSpPr>
          <p:cNvPr id="120" name="TextBox 119"/>
          <p:cNvSpPr txBox="1"/>
          <p:nvPr/>
        </p:nvSpPr>
        <p:spPr>
          <a:xfrm>
            <a:off x="457200" y="2057400"/>
            <a:ext cx="8229600" cy="4068720"/>
          </a:xfrm>
          <a:prstGeom prst="rect">
            <a:avLst/>
          </a:prstGeom>
          <a:noFill/>
          <a:ln w="0">
            <a:noFill/>
          </a:ln>
        </p:spPr>
        <p:txBody>
          <a:bodyPr>
            <a:normAutofit/>
          </a:bodyPr>
          <a:lstStyle/>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a:solidFill>
                  <a:srgbClr val="000000"/>
                </a:solidFill>
                <a:latin typeface="Calibri"/>
              </a:rPr>
              <a:t>The advantage of the anaerobic energy system is that it is always available and efficient in terms of quickly obtaining the necessary energy.</a:t>
            </a:r>
            <a:endParaRPr lang="en-US" sz="2400" b="0" strike="noStrike" spc="-1">
              <a:solidFill>
                <a:srgbClr val="000000"/>
              </a:solidFill>
              <a:latin typeface="Calibri"/>
            </a:endParaRPr>
          </a:p>
          <a:p>
            <a:pPr marL="342720" indent="-342720" algn="l" rtl="0">
              <a:spcBef>
                <a:spcPts val="598"/>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400" b="0" strike="noStrike" spc="-1">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a:solidFill>
                  <a:srgbClr val="000000"/>
                </a:solidFill>
                <a:latin typeface="Calibri"/>
              </a:rPr>
              <a:t>The disadvantages of this system are reflected in the fact that it is irrational, limited and short-lived from an energy point of view, as it serves to produce energy that is sufficient for only 2-3 minutes.</a:t>
            </a:r>
            <a:endParaRPr lang="en-US" sz="2400" b="0" strike="noStrike" spc="-1">
              <a:solidFill>
                <a:srgbClr val="000000"/>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extBox 120"/>
          <p:cNvSpPr txBox="1"/>
          <p:nvPr/>
        </p:nvSpPr>
        <p:spPr>
          <a:xfrm>
            <a:off x="457200" y="274320"/>
            <a:ext cx="8229600" cy="1143000"/>
          </a:xfrm>
          <a:prstGeom prst="rect">
            <a:avLst/>
          </a:prstGeom>
          <a:noFill/>
          <a:ln w="0">
            <a:noFill/>
          </a:ln>
        </p:spPr>
        <p:txBody>
          <a:bodyPr lIns="90000" tIns="46800" rIns="90000" bIns="46800" anchor="ctr">
            <a:noAutofit/>
          </a:bodyPr>
          <a:lstStyle/>
          <a:p>
            <a:pPr algn="ctr" rtl="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4400" b="0" strike="noStrike" spc="-1">
              <a:solidFill>
                <a:srgbClr val="000000"/>
              </a:solidFill>
              <a:latin typeface="Calibri"/>
            </a:endParaRPr>
          </a:p>
        </p:txBody>
      </p:sp>
      <p:sp>
        <p:nvSpPr>
          <p:cNvPr id="122" name="TextBox 121"/>
          <p:cNvSpPr txBox="1"/>
          <p:nvPr/>
        </p:nvSpPr>
        <p:spPr>
          <a:xfrm>
            <a:off x="457200" y="2666520"/>
            <a:ext cx="8229600" cy="3459240"/>
          </a:xfrm>
          <a:prstGeom prst="rect">
            <a:avLst/>
          </a:prstGeom>
          <a:noFill/>
          <a:ln w="0">
            <a:noFill/>
          </a:ln>
        </p:spPr>
        <p:txBody>
          <a:bodyPr>
            <a:normAutofit/>
          </a:bodyPr>
          <a:lstStyle/>
          <a:p>
            <a:pPr algn="ctr" rtl="0">
              <a:spcBef>
                <a:spcPts val="1349"/>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sr-RS" sz="5400" b="0" strike="noStrike" spc="-1">
                <a:solidFill>
                  <a:srgbClr val="000000"/>
                </a:solidFill>
                <a:latin typeface="Calibri"/>
              </a:rPr>
              <a:t>Thank you for your attention</a:t>
            </a:r>
            <a:endParaRPr lang="en-US" sz="5400" b="0" strike="noStrike" spc="-1">
              <a:solidFill>
                <a:srgbClr val="000000"/>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TextBox 55"/>
          <p:cNvSpPr txBox="1"/>
          <p:nvPr/>
        </p:nvSpPr>
        <p:spPr>
          <a:xfrm>
            <a:off x="486776" y="348223"/>
            <a:ext cx="8173800" cy="990720"/>
          </a:xfrm>
          <a:prstGeom prst="rect">
            <a:avLst/>
          </a:prstGeom>
          <a:noFill/>
          <a:ln w="0">
            <a:noFill/>
          </a:ln>
        </p:spPr>
        <p:txBody>
          <a:bodyPr anchor="ctr">
            <a:noAutofit/>
          </a:bodyPr>
          <a:lstStyle/>
          <a:p>
            <a:pPr algn="ctr" rtl="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3600" b="0" strike="noStrike" spc="-1" dirty="0">
                <a:solidFill>
                  <a:srgbClr val="000000"/>
                </a:solidFill>
                <a:latin typeface="Calibri"/>
              </a:rPr>
              <a:t>THE ROLE OF ADENOSINE TRIPHOSPHATE IN</a:t>
            </a:r>
            <a:r>
              <a:rPr dirty="0"/>
              <a:t/>
            </a:r>
            <a:br>
              <a:rPr dirty="0"/>
            </a:br>
            <a:r>
              <a:rPr lang="ru-RU" sz="3600" b="0" strike="noStrike" spc="-1" dirty="0">
                <a:solidFill>
                  <a:srgbClr val="000000"/>
                </a:solidFill>
                <a:latin typeface="Calibri"/>
              </a:rPr>
              <a:t>ENERGY STORAGE AND TRANSMISSION</a:t>
            </a:r>
            <a:endParaRPr lang="en-US" sz="3600" b="0" strike="noStrike" spc="-1" dirty="0">
              <a:solidFill>
                <a:srgbClr val="000000"/>
              </a:solidFill>
              <a:latin typeface="Calibri"/>
            </a:endParaRPr>
          </a:p>
        </p:txBody>
      </p:sp>
      <p:sp>
        <p:nvSpPr>
          <p:cNvPr id="57" name="TextBox 56"/>
          <p:cNvSpPr txBox="1"/>
          <p:nvPr/>
        </p:nvSpPr>
        <p:spPr>
          <a:xfrm>
            <a:off x="304920" y="1600200"/>
            <a:ext cx="8686800" cy="4648320"/>
          </a:xfrm>
          <a:prstGeom prst="rect">
            <a:avLst/>
          </a:prstGeom>
          <a:noFill/>
          <a:ln w="0">
            <a:noFill/>
          </a:ln>
        </p:spPr>
        <p:txBody>
          <a:bodyPr>
            <a:normAutofit fontScale="94000"/>
          </a:bodyPr>
          <a:lstStyle/>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dirty="0">
                <a:solidFill>
                  <a:srgbClr val="000000"/>
                </a:solidFill>
                <a:latin typeface="Calibri"/>
              </a:rPr>
              <a:t>The basic source of energy in our body for many cellular processes, but</a:t>
            </a:r>
            <a:r>
              <a:rPr lang="en-US" sz="2400" b="0" strike="noStrike" spc="-1" dirty="0">
                <a:solidFill>
                  <a:srgbClr val="000000"/>
                </a:solidFill>
                <a:latin typeface="Calibri"/>
              </a:rPr>
              <a:t> </a:t>
            </a:r>
            <a:r>
              <a:rPr lang="ru-RU" sz="2400" b="0" strike="noStrike" spc="-1" dirty="0">
                <a:solidFill>
                  <a:srgbClr val="000000"/>
                </a:solidFill>
                <a:latin typeface="Calibri"/>
              </a:rPr>
              <a:t>and for muscle contraction, is ATP.</a:t>
            </a:r>
            <a:endParaRPr lang="en-US" sz="2400" b="0" strike="noStrike" spc="-1" dirty="0">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dirty="0">
                <a:solidFill>
                  <a:srgbClr val="000000"/>
                </a:solidFill>
                <a:latin typeface="Calibri"/>
              </a:rPr>
              <a:t>The ATP molecule consists of adenosine</a:t>
            </a:r>
            <a:r>
              <a:rPr lang="en-US" sz="2400" b="0" strike="noStrike" spc="-1" dirty="0">
                <a:solidFill>
                  <a:srgbClr val="000000"/>
                </a:solidFill>
                <a:latin typeface="Calibri"/>
              </a:rPr>
              <a:t> </a:t>
            </a:r>
            <a:r>
              <a:rPr lang="ru-RU" sz="2400" b="0" strike="noStrike" spc="-1" dirty="0">
                <a:solidFill>
                  <a:srgbClr val="000000"/>
                </a:solidFill>
                <a:latin typeface="Calibri"/>
              </a:rPr>
              <a:t>and three inorganic phosphate groups.</a:t>
            </a:r>
            <a:r>
              <a:rPr lang="en-US" sz="2400" b="0" strike="noStrike" spc="-1" dirty="0">
                <a:solidFill>
                  <a:srgbClr val="000000"/>
                </a:solidFill>
                <a:latin typeface="Calibri"/>
              </a:rPr>
              <a:t> </a:t>
            </a: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dirty="0">
                <a:solidFill>
                  <a:srgbClr val="000000"/>
                </a:solidFill>
                <a:latin typeface="Calibri"/>
              </a:rPr>
              <a:t>The position of three phosphate units in one</a:t>
            </a:r>
            <a:r>
              <a:rPr lang="en-US" sz="2400" b="0" strike="noStrike" spc="-1" dirty="0">
                <a:solidFill>
                  <a:srgbClr val="000000"/>
                </a:solidFill>
                <a:latin typeface="Calibri"/>
              </a:rPr>
              <a:t> </a:t>
            </a:r>
            <a:r>
              <a:rPr lang="ru-RU" sz="2400" b="0" strike="noStrike" spc="-1" dirty="0">
                <a:solidFill>
                  <a:srgbClr val="000000"/>
                </a:solidFill>
                <a:latin typeface="Calibri"/>
              </a:rPr>
              <a:t>line is energetically unfavorable, so by releasing one phosphate unit, the corresponding diphosphate is formed</a:t>
            </a:r>
            <a:r>
              <a:rPr lang="en-US" sz="2400" b="0" strike="noStrike" spc="-1" dirty="0">
                <a:solidFill>
                  <a:srgbClr val="000000"/>
                </a:solidFill>
                <a:latin typeface="Calibri"/>
              </a:rPr>
              <a:t> </a:t>
            </a:r>
            <a:r>
              <a:rPr lang="sr-RS" sz="2400" b="0" strike="noStrike" spc="-1" dirty="0">
                <a:solidFill>
                  <a:srgbClr val="000000"/>
                </a:solidFill>
                <a:latin typeface="Calibri"/>
              </a:rPr>
              <a:t>(</a:t>
            </a:r>
            <a:r>
              <a:rPr lang="ru-RU" sz="2400" b="0" strike="noStrike" spc="-1" dirty="0">
                <a:solidFill>
                  <a:srgbClr val="000000"/>
                </a:solidFill>
                <a:latin typeface="Calibri"/>
              </a:rPr>
              <a:t>becomes adenosine diphosphate </a:t>
            </a:r>
            <a:r>
              <a:rPr lang="ru-RU" sz="2400" b="0" strike="noStrike" spc="-1" dirty="0" smtClean="0">
                <a:solidFill>
                  <a:srgbClr val="000000"/>
                </a:solidFill>
                <a:latin typeface="Calibri"/>
              </a:rPr>
              <a:t>or</a:t>
            </a:r>
            <a:r>
              <a:rPr lang="en-US" sz="2400" b="0" strike="noStrike" spc="-1" dirty="0" smtClean="0">
                <a:solidFill>
                  <a:srgbClr val="000000"/>
                </a:solidFill>
                <a:latin typeface="Calibri"/>
              </a:rPr>
              <a:t> ADP</a:t>
            </a:r>
            <a:r>
              <a:rPr lang="sr-RS" sz="2400" b="0" strike="noStrike" spc="-1" dirty="0">
                <a:solidFill>
                  <a:srgbClr val="000000"/>
                </a:solidFill>
                <a:latin typeface="Calibri"/>
              </a:rPr>
              <a:t>)</a:t>
            </a:r>
            <a:r>
              <a:rPr lang="en-US" sz="2400" b="0" strike="noStrike" spc="-1" dirty="0">
                <a:solidFill>
                  <a:srgbClr val="000000"/>
                </a:solidFill>
                <a:latin typeface="Calibri"/>
              </a:rPr>
              <a:t>.</a:t>
            </a: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en-US" sz="2400" b="0" strike="noStrike" spc="-1" dirty="0">
                <a:solidFill>
                  <a:srgbClr val="000000"/>
                </a:solidFill>
                <a:latin typeface="Calibri"/>
              </a:rPr>
              <a:t> </a:t>
            </a:r>
            <a:r>
              <a:rPr lang="ru-RU" sz="2400" b="0" strike="noStrike" spc="-1" dirty="0">
                <a:solidFill>
                  <a:srgbClr val="000000"/>
                </a:solidFill>
                <a:latin typeface="Calibri"/>
              </a:rPr>
              <a:t>To compensate for limited </a:t>
            </a:r>
            <a:r>
              <a:rPr lang="ru-RU" sz="2400" b="0" strike="noStrike" spc="-1" dirty="0" smtClean="0">
                <a:solidFill>
                  <a:srgbClr val="000000"/>
                </a:solidFill>
                <a:latin typeface="Calibri"/>
              </a:rPr>
              <a:t>supplies</a:t>
            </a:r>
            <a:r>
              <a:rPr lang="en-US" sz="2400" b="0" strike="noStrike" spc="-1" dirty="0" smtClean="0">
                <a:solidFill>
                  <a:srgbClr val="000000"/>
                </a:solidFill>
                <a:latin typeface="Calibri"/>
              </a:rPr>
              <a:t> of ATP</a:t>
            </a:r>
            <a:r>
              <a:rPr lang="ru-RU" sz="2400" b="0" strike="noStrike" spc="-1" dirty="0" smtClean="0">
                <a:solidFill>
                  <a:srgbClr val="000000"/>
                </a:solidFill>
                <a:latin typeface="Calibri"/>
              </a:rPr>
              <a:t>, </a:t>
            </a:r>
            <a:r>
              <a:rPr lang="ru-RU" sz="2400" b="0" strike="noStrike" spc="-1" dirty="0">
                <a:solidFill>
                  <a:srgbClr val="000000"/>
                </a:solidFill>
                <a:latin typeface="Calibri"/>
              </a:rPr>
              <a:t>chemical reactions add the phosphate group back to </a:t>
            </a:r>
            <a:r>
              <a:rPr lang="ru-RU" sz="2400" b="0" strike="noStrike" spc="-1" dirty="0" smtClean="0">
                <a:solidFill>
                  <a:srgbClr val="000000"/>
                </a:solidFill>
                <a:latin typeface="Calibri"/>
              </a:rPr>
              <a:t>the</a:t>
            </a:r>
            <a:r>
              <a:rPr lang="en-US" sz="2400" b="0" strike="noStrike" spc="-1" dirty="0" smtClean="0">
                <a:solidFill>
                  <a:srgbClr val="000000"/>
                </a:solidFill>
                <a:latin typeface="Calibri"/>
              </a:rPr>
              <a:t> ADP in </a:t>
            </a:r>
            <a:r>
              <a:rPr lang="ru-RU" sz="2400" b="0" strike="noStrike" spc="-1" dirty="0" smtClean="0">
                <a:solidFill>
                  <a:srgbClr val="000000"/>
                </a:solidFill>
                <a:latin typeface="Calibri"/>
              </a:rPr>
              <a:t>order </a:t>
            </a:r>
            <a:r>
              <a:rPr lang="ru-RU" sz="2400" b="0" strike="noStrike" spc="-1" dirty="0">
                <a:solidFill>
                  <a:srgbClr val="000000"/>
                </a:solidFill>
                <a:latin typeface="Calibri"/>
              </a:rPr>
              <a:t>to create adenosine triphosphate again.</a:t>
            </a:r>
            <a:endParaRPr lang="en-US" sz="2400" b="0" strike="noStrike" spc="-1" dirty="0">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dirty="0">
                <a:solidFill>
                  <a:srgbClr val="000000"/>
                </a:solidFill>
                <a:latin typeface="Calibri"/>
              </a:rPr>
              <a:t>This important process is called phosphorylation.</a:t>
            </a:r>
            <a:endParaRPr lang="en-US" sz="2400" b="0" strike="noStrike" spc="-1" dirty="0">
              <a:solidFill>
                <a:srgbClr val="000000"/>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TextBox 57"/>
          <p:cNvSpPr txBox="1"/>
          <p:nvPr/>
        </p:nvSpPr>
        <p:spPr>
          <a:xfrm>
            <a:off x="457200" y="274320"/>
            <a:ext cx="8229600" cy="1143000"/>
          </a:xfrm>
          <a:prstGeom prst="rect">
            <a:avLst/>
          </a:prstGeom>
          <a:noFill/>
          <a:ln w="0">
            <a:noFill/>
          </a:ln>
        </p:spPr>
        <p:txBody>
          <a:bodyPr anchor="ctr">
            <a:noAutofit/>
          </a:bodyPr>
          <a:lstStyle/>
          <a:p>
            <a:pPr algn="ctr" rtl="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3600" b="0" strike="noStrike" spc="-1">
                <a:solidFill>
                  <a:srgbClr val="000000"/>
                </a:solidFill>
                <a:latin typeface="Calibri"/>
              </a:rPr>
              <a:t>THE ROLE OF ADENOSINE TRIPHOSPHATE IN</a:t>
            </a:r>
            <a:r>
              <a:t/>
            </a:r>
            <a:br/>
            <a:r>
              <a:rPr lang="ru-RU" sz="3600" b="0" strike="noStrike" spc="-1">
                <a:solidFill>
                  <a:srgbClr val="000000"/>
                </a:solidFill>
                <a:latin typeface="Calibri"/>
              </a:rPr>
              <a:t>ENERGY STORAGE AND TRANSMISSION</a:t>
            </a:r>
            <a:endParaRPr lang="en-US" sz="3600" b="0" strike="noStrike" spc="-1">
              <a:solidFill>
                <a:srgbClr val="000000"/>
              </a:solidFill>
              <a:latin typeface="Calibri"/>
            </a:endParaRPr>
          </a:p>
        </p:txBody>
      </p:sp>
      <p:sp>
        <p:nvSpPr>
          <p:cNvPr id="59" name="TextBox 58"/>
          <p:cNvSpPr txBox="1"/>
          <p:nvPr/>
        </p:nvSpPr>
        <p:spPr>
          <a:xfrm>
            <a:off x="457200" y="2285640"/>
            <a:ext cx="8229600" cy="3840120"/>
          </a:xfrm>
          <a:prstGeom prst="rect">
            <a:avLst/>
          </a:prstGeom>
          <a:noFill/>
          <a:ln w="0">
            <a:noFill/>
          </a:ln>
        </p:spPr>
        <p:txBody>
          <a:bodyPr>
            <a:normAutofit/>
          </a:bodyPr>
          <a:lstStyle/>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a:solidFill>
                  <a:srgbClr val="000000"/>
                </a:solidFill>
                <a:latin typeface="Calibri"/>
              </a:rPr>
              <a:t>If phosphorylation takes place in the presence of oxygen, then it is aerobic phosphorylation or oxidative phosphorylation.</a:t>
            </a:r>
            <a:endParaRPr lang="en-US" sz="2400" b="0" strike="noStrike" spc="-1">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a:solidFill>
                  <a:srgbClr val="000000"/>
                </a:solidFill>
                <a:latin typeface="Calibri"/>
              </a:rPr>
              <a:t>If it takes place in anaerobic conditions, without the presence of oxygen, then it is anaerobic metabolism.</a:t>
            </a:r>
            <a:endParaRPr lang="en-US" sz="2400" b="0" strike="noStrike" spc="-1">
              <a:solidFill>
                <a:srgbClr val="000000"/>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extBox 59"/>
          <p:cNvSpPr txBox="1"/>
          <p:nvPr/>
        </p:nvSpPr>
        <p:spPr>
          <a:xfrm>
            <a:off x="457200" y="274320"/>
            <a:ext cx="8229600" cy="1143000"/>
          </a:xfrm>
          <a:prstGeom prst="rect">
            <a:avLst/>
          </a:prstGeom>
          <a:noFill/>
          <a:ln w="0">
            <a:noFill/>
          </a:ln>
        </p:spPr>
        <p:txBody>
          <a:bodyPr anchor="ctr">
            <a:noAutofit/>
          </a:bodyPr>
          <a:lstStyle/>
          <a:p>
            <a:pPr algn="ctr" rtl="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sr-RS" sz="3600" b="0" strike="noStrike" spc="-1" dirty="0" smtClean="0">
                <a:solidFill>
                  <a:srgbClr val="000000"/>
                </a:solidFill>
                <a:latin typeface="Calibri"/>
              </a:rPr>
              <a:t>SYNTHESIS</a:t>
            </a:r>
            <a:r>
              <a:rPr lang="en-US" sz="3600" b="0" strike="noStrike" spc="-1" dirty="0" smtClean="0">
                <a:solidFill>
                  <a:srgbClr val="000000"/>
                </a:solidFill>
                <a:latin typeface="Calibri"/>
              </a:rPr>
              <a:t> of ATP</a:t>
            </a:r>
            <a:endParaRPr lang="en-US" sz="3600" b="0" strike="noStrike" spc="-1" dirty="0">
              <a:solidFill>
                <a:srgbClr val="000000"/>
              </a:solidFill>
              <a:latin typeface="Calibri"/>
            </a:endParaRPr>
          </a:p>
        </p:txBody>
      </p:sp>
      <p:sp>
        <p:nvSpPr>
          <p:cNvPr id="61" name="TextBox 60"/>
          <p:cNvSpPr txBox="1"/>
          <p:nvPr/>
        </p:nvSpPr>
        <p:spPr>
          <a:xfrm>
            <a:off x="457200" y="2057400"/>
            <a:ext cx="8229600" cy="4068720"/>
          </a:xfrm>
          <a:prstGeom prst="rect">
            <a:avLst/>
          </a:prstGeom>
          <a:noFill/>
          <a:ln w="0">
            <a:noFill/>
          </a:ln>
        </p:spPr>
        <p:txBody>
          <a:bodyPr>
            <a:normAutofit/>
          </a:bodyPr>
          <a:lstStyle/>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dirty="0">
                <a:solidFill>
                  <a:srgbClr val="000000"/>
                </a:solidFill>
                <a:latin typeface="Calibri"/>
              </a:rPr>
              <a:t>The final steps in ATP synthesis take place in the mitochondria, and </a:t>
            </a:r>
            <a:r>
              <a:rPr lang="en-US" sz="2400" b="0" strike="noStrike" spc="-1" dirty="0" smtClean="0">
                <a:solidFill>
                  <a:srgbClr val="000000"/>
                </a:solidFill>
                <a:latin typeface="Calibri"/>
              </a:rPr>
              <a:t>it could be</a:t>
            </a:r>
            <a:r>
              <a:rPr lang="ru-RU" sz="2400" b="0" strike="noStrike" spc="-1" dirty="0" smtClean="0">
                <a:solidFill>
                  <a:srgbClr val="000000"/>
                </a:solidFill>
                <a:latin typeface="Calibri"/>
              </a:rPr>
              <a:t> generate</a:t>
            </a:r>
            <a:r>
              <a:rPr lang="en-US" sz="2400" b="0" strike="noStrike" spc="-1" dirty="0" smtClean="0">
                <a:solidFill>
                  <a:srgbClr val="000000"/>
                </a:solidFill>
                <a:latin typeface="Calibri"/>
              </a:rPr>
              <a:t>d</a:t>
            </a:r>
            <a:r>
              <a:rPr lang="ru-RU" sz="2400" b="0" strike="noStrike" spc="-1" dirty="0" smtClean="0">
                <a:solidFill>
                  <a:srgbClr val="000000"/>
                </a:solidFill>
                <a:latin typeface="Calibri"/>
              </a:rPr>
              <a:t> </a:t>
            </a:r>
            <a:r>
              <a:rPr lang="ru-RU" sz="2400" b="0" strike="noStrike" spc="-1" dirty="0">
                <a:solidFill>
                  <a:srgbClr val="000000"/>
                </a:solidFill>
                <a:latin typeface="Calibri"/>
              </a:rPr>
              <a:t>up to 36 ATP. The total amount of ATP in the human body is about 0.1 mol.</a:t>
            </a:r>
            <a:endParaRPr lang="en-US" sz="2400" b="0" strike="noStrike" spc="-1" dirty="0">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dirty="0">
                <a:solidFill>
                  <a:srgbClr val="000000"/>
                </a:solidFill>
                <a:latin typeface="Calibri"/>
              </a:rPr>
              <a:t> The energy used by human cells requires the hydrolysis of 200 to 300 mol of ATP per day.</a:t>
            </a:r>
            <a:endParaRPr lang="en-US" sz="2400" b="0" strike="noStrike" spc="-1" dirty="0">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dirty="0">
                <a:solidFill>
                  <a:srgbClr val="000000"/>
                </a:solidFill>
                <a:latin typeface="Calibri"/>
              </a:rPr>
              <a:t> Each ATP molecule is recycled 2000 to 3000 times each day. ATP cannot be stored, so its consumption must follow shortly after synthesis.</a:t>
            </a:r>
            <a:endParaRPr lang="en-US" sz="2400" b="0" strike="noStrike" spc="-1" dirty="0">
              <a:solidFill>
                <a:srgbClr val="000000"/>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TextBox 61"/>
          <p:cNvSpPr txBox="1"/>
          <p:nvPr/>
        </p:nvSpPr>
        <p:spPr>
          <a:xfrm>
            <a:off x="457200" y="274320"/>
            <a:ext cx="8229600" cy="1143000"/>
          </a:xfrm>
          <a:prstGeom prst="rect">
            <a:avLst/>
          </a:prstGeom>
          <a:noFill/>
          <a:ln w="0">
            <a:noFill/>
          </a:ln>
        </p:spPr>
        <p:txBody>
          <a:bodyPr anchor="ctr">
            <a:noAutofit/>
          </a:bodyPr>
          <a:lstStyle/>
          <a:p>
            <a:pPr algn="ctr" rtl="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3600" b="0" strike="noStrike" spc="-1">
                <a:solidFill>
                  <a:srgbClr val="000000"/>
                </a:solidFill>
                <a:latin typeface="Calibri"/>
              </a:rPr>
              <a:t>THE ROLE OF ADENOSINE TRIPHOSPHATE IN</a:t>
            </a:r>
            <a:r>
              <a:t/>
            </a:r>
            <a:br/>
            <a:r>
              <a:rPr lang="ru-RU" sz="3600" b="0" strike="noStrike" spc="-1">
                <a:solidFill>
                  <a:srgbClr val="000000"/>
                </a:solidFill>
                <a:latin typeface="Calibri"/>
              </a:rPr>
              <a:t>ENERGY STORAGE AND TRANSMISSION</a:t>
            </a:r>
            <a:endParaRPr lang="en-US" sz="3600" b="0" strike="noStrike" spc="-1">
              <a:solidFill>
                <a:srgbClr val="000000"/>
              </a:solidFill>
              <a:latin typeface="Calibri"/>
            </a:endParaRPr>
          </a:p>
        </p:txBody>
      </p:sp>
      <p:sp>
        <p:nvSpPr>
          <p:cNvPr id="63" name="TextBox 62"/>
          <p:cNvSpPr txBox="1"/>
          <p:nvPr/>
        </p:nvSpPr>
        <p:spPr>
          <a:xfrm>
            <a:off x="228600" y="1904760"/>
            <a:ext cx="8763120" cy="4221000"/>
          </a:xfrm>
          <a:prstGeom prst="rect">
            <a:avLst/>
          </a:prstGeom>
          <a:noFill/>
          <a:ln w="0">
            <a:noFill/>
          </a:ln>
        </p:spPr>
        <p:txBody>
          <a:bodyPr>
            <a:normAutofit/>
          </a:bodyPr>
          <a:lstStyle/>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dirty="0">
                <a:solidFill>
                  <a:srgbClr val="000000"/>
                </a:solidFill>
                <a:latin typeface="Calibri"/>
              </a:rPr>
              <a:t>In </a:t>
            </a:r>
            <a:r>
              <a:rPr lang="en-US" sz="2400" b="0" strike="noStrike" spc="-1" dirty="0" smtClean="0">
                <a:solidFill>
                  <a:srgbClr val="000000"/>
                </a:solidFill>
                <a:latin typeface="Calibri"/>
              </a:rPr>
              <a:t>the </a:t>
            </a:r>
            <a:r>
              <a:rPr lang="ru-RU" sz="2400" b="0" strike="noStrike" spc="-1" dirty="0" smtClean="0">
                <a:solidFill>
                  <a:srgbClr val="000000"/>
                </a:solidFill>
                <a:latin typeface="Calibri"/>
              </a:rPr>
              <a:t>skeletal </a:t>
            </a:r>
            <a:r>
              <a:rPr lang="ru-RU" sz="2400" b="0" strike="noStrike" spc="-1" dirty="0">
                <a:solidFill>
                  <a:srgbClr val="000000"/>
                </a:solidFill>
                <a:latin typeface="Calibri"/>
              </a:rPr>
              <a:t>muscle, ATP energy is needed for: cycles of crosslinks (50–80% of ATP), uptake of Ca2+ in the sarcoplasmic reticulum (20–30% of ATP), pump operation for Na+ and K+, but also for basic cellular processes.</a:t>
            </a:r>
            <a:endParaRPr lang="en-US" sz="2400" b="0" strike="noStrike" spc="-1" dirty="0">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400" b="0" strike="noStrike" spc="-1" dirty="0">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dirty="0">
                <a:solidFill>
                  <a:srgbClr val="000000"/>
                </a:solidFill>
                <a:latin typeface="Calibri"/>
              </a:rPr>
              <a:t>The sources of ATP in skeletal muscle are primarily glycogen </a:t>
            </a:r>
            <a:r>
              <a:rPr lang="en-US" sz="2400" b="0" strike="noStrike" spc="-1" dirty="0" smtClean="0">
                <a:solidFill>
                  <a:srgbClr val="000000"/>
                </a:solidFill>
                <a:latin typeface="Calibri"/>
              </a:rPr>
              <a:t>which is </a:t>
            </a:r>
            <a:r>
              <a:rPr lang="ru-RU" sz="2400" b="0" strike="noStrike" spc="-1" dirty="0" smtClean="0">
                <a:solidFill>
                  <a:srgbClr val="000000"/>
                </a:solidFill>
                <a:latin typeface="Calibri"/>
              </a:rPr>
              <a:t>deposited </a:t>
            </a:r>
            <a:r>
              <a:rPr lang="ru-RU" sz="2400" b="0" strike="noStrike" spc="-1" dirty="0">
                <a:solidFill>
                  <a:srgbClr val="000000"/>
                </a:solidFill>
                <a:latin typeface="Calibri"/>
              </a:rPr>
              <a:t>in the cell, </a:t>
            </a:r>
            <a:r>
              <a:rPr lang="en-US" sz="2400" b="0" strike="noStrike" spc="-1" dirty="0" smtClean="0">
                <a:solidFill>
                  <a:srgbClr val="000000"/>
                </a:solidFill>
                <a:latin typeface="Calibri"/>
              </a:rPr>
              <a:t>and </a:t>
            </a:r>
            <a:r>
              <a:rPr lang="ru-RU" sz="2400" b="0" strike="noStrike" spc="-1" dirty="0" smtClean="0">
                <a:solidFill>
                  <a:srgbClr val="000000"/>
                </a:solidFill>
                <a:latin typeface="Calibri"/>
              </a:rPr>
              <a:t>which </a:t>
            </a:r>
            <a:r>
              <a:rPr lang="en-US" sz="2400" b="0" strike="noStrike" spc="-1" dirty="0" smtClean="0">
                <a:solidFill>
                  <a:srgbClr val="000000"/>
                </a:solidFill>
                <a:latin typeface="Calibri"/>
              </a:rPr>
              <a:t>could give the </a:t>
            </a:r>
            <a:r>
              <a:rPr lang="ru-RU" sz="2400" b="0" strike="noStrike" spc="-1" dirty="0" smtClean="0">
                <a:solidFill>
                  <a:srgbClr val="000000"/>
                </a:solidFill>
                <a:latin typeface="Calibri"/>
              </a:rPr>
              <a:t>energy sufficient </a:t>
            </a:r>
            <a:r>
              <a:rPr lang="ru-RU" sz="2400" b="0" strike="noStrike" spc="-1" dirty="0">
                <a:solidFill>
                  <a:srgbClr val="000000"/>
                </a:solidFill>
                <a:latin typeface="Calibri"/>
              </a:rPr>
              <a:t>for the first ten minutes of muscle </a:t>
            </a:r>
            <a:r>
              <a:rPr lang="ru-RU" sz="2400" b="0" strike="noStrike" spc="-1" dirty="0" smtClean="0">
                <a:solidFill>
                  <a:srgbClr val="000000"/>
                </a:solidFill>
                <a:latin typeface="Calibri"/>
              </a:rPr>
              <a:t>work</a:t>
            </a:r>
            <a:r>
              <a:rPr lang="en-US" sz="2400" b="0" strike="noStrike" spc="-1" dirty="0" smtClean="0">
                <a:solidFill>
                  <a:srgbClr val="000000"/>
                </a:solidFill>
                <a:latin typeface="Calibri"/>
              </a:rPr>
              <a:t>;</a:t>
            </a:r>
            <a:r>
              <a:rPr lang="ru-RU" sz="2400" b="0" strike="noStrike" spc="-1" dirty="0" smtClean="0">
                <a:solidFill>
                  <a:srgbClr val="000000"/>
                </a:solidFill>
                <a:latin typeface="Calibri"/>
              </a:rPr>
              <a:t> </a:t>
            </a:r>
            <a:r>
              <a:rPr lang="ru-RU" sz="2400" b="0" strike="noStrike" spc="-1" dirty="0">
                <a:solidFill>
                  <a:srgbClr val="000000"/>
                </a:solidFill>
                <a:latin typeface="Calibri"/>
              </a:rPr>
              <a:t>but also glucose and free fatty acids from the blood, </a:t>
            </a:r>
            <a:r>
              <a:rPr lang="ru-RU" sz="2400" b="0" strike="noStrike" spc="-1" dirty="0" smtClean="0">
                <a:solidFill>
                  <a:srgbClr val="000000"/>
                </a:solidFill>
                <a:latin typeface="Calibri"/>
              </a:rPr>
              <a:t>which </a:t>
            </a:r>
            <a:r>
              <a:rPr lang="en-US" sz="2400" b="0" strike="noStrike" spc="-1" dirty="0" smtClean="0">
                <a:solidFill>
                  <a:srgbClr val="000000"/>
                </a:solidFill>
                <a:latin typeface="Calibri"/>
              </a:rPr>
              <a:t>give the </a:t>
            </a:r>
            <a:r>
              <a:rPr lang="ru-RU" sz="2400" b="0" strike="noStrike" spc="-1" dirty="0" smtClean="0">
                <a:solidFill>
                  <a:srgbClr val="000000"/>
                </a:solidFill>
                <a:latin typeface="Calibri"/>
              </a:rPr>
              <a:t>energy after </a:t>
            </a:r>
            <a:r>
              <a:rPr lang="ru-RU" sz="2400" b="0" strike="noStrike" spc="-1" dirty="0">
                <a:solidFill>
                  <a:srgbClr val="000000"/>
                </a:solidFill>
                <a:latin typeface="Calibri"/>
              </a:rPr>
              <a:t>thirty minutes of muscle work.</a:t>
            </a:r>
            <a:endParaRPr lang="en-US" sz="2400" b="0" strike="noStrike" spc="-1" dirty="0">
              <a:solidFill>
                <a:srgbClr val="000000"/>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TextBox 63"/>
          <p:cNvSpPr txBox="1"/>
          <p:nvPr/>
        </p:nvSpPr>
        <p:spPr>
          <a:xfrm>
            <a:off x="457200" y="274320"/>
            <a:ext cx="8229600" cy="1143000"/>
          </a:xfrm>
          <a:prstGeom prst="rect">
            <a:avLst/>
          </a:prstGeom>
          <a:noFill/>
          <a:ln w="0">
            <a:noFill/>
          </a:ln>
        </p:spPr>
        <p:txBody>
          <a:bodyPr anchor="ctr">
            <a:noAutofit/>
          </a:bodyPr>
          <a:lstStyle/>
          <a:p>
            <a:pPr algn="ctr" rtl="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sr-RS" sz="3600" b="0" strike="noStrike" spc="-1">
                <a:solidFill>
                  <a:srgbClr val="000000"/>
                </a:solidFill>
                <a:latin typeface="Calibri"/>
              </a:rPr>
              <a:t>PHOSPHAGEN SYSTEM</a:t>
            </a:r>
            <a:r>
              <a:t/>
            </a:r>
            <a:br/>
            <a:endParaRPr lang="en-US" sz="3600" b="0" strike="noStrike" spc="-1">
              <a:solidFill>
                <a:srgbClr val="000000"/>
              </a:solidFill>
              <a:latin typeface="Calibri"/>
            </a:endParaRPr>
          </a:p>
        </p:txBody>
      </p:sp>
      <p:sp>
        <p:nvSpPr>
          <p:cNvPr id="65" name="TextBox 64"/>
          <p:cNvSpPr txBox="1"/>
          <p:nvPr/>
        </p:nvSpPr>
        <p:spPr>
          <a:xfrm>
            <a:off x="457200" y="1600200"/>
            <a:ext cx="8229600" cy="4525920"/>
          </a:xfrm>
          <a:prstGeom prst="rect">
            <a:avLst/>
          </a:prstGeom>
          <a:noFill/>
          <a:ln w="0">
            <a:noFill/>
          </a:ln>
        </p:spPr>
        <p:txBody>
          <a:bodyPr>
            <a:normAutofit/>
          </a:bodyPr>
          <a:lstStyle/>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a:solidFill>
                  <a:srgbClr val="000000"/>
                </a:solidFill>
                <a:latin typeface="Calibri"/>
              </a:rPr>
              <a:t> ATP</a:t>
            </a:r>
            <a:endParaRPr lang="en-US" sz="2400" b="0" strike="noStrike" spc="-1">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a:solidFill>
                  <a:srgbClr val="000000"/>
                </a:solidFill>
                <a:latin typeface="Calibri"/>
              </a:rPr>
              <a:t>creatine phosphate</a:t>
            </a:r>
            <a:endParaRPr lang="en-US" sz="2400" b="0" strike="noStrike" spc="-1">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400" b="0" strike="noStrike" spc="-1">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a:solidFill>
                  <a:srgbClr val="000000"/>
                </a:solidFill>
                <a:latin typeface="Calibri"/>
              </a:rPr>
              <a:t>The amount of ATP found in muscles, even in well-trained athletes, is sufficient to maintain maximum muscle power for only 3s (50m sprint).</a:t>
            </a:r>
            <a:endParaRPr lang="en-US" sz="2400" b="0" strike="noStrike" spc="-1">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400" b="0" strike="noStrike" spc="-1">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a:solidFill>
                  <a:srgbClr val="000000"/>
                </a:solidFill>
                <a:latin typeface="Calibri"/>
              </a:rPr>
              <a:t> The phosphagen system (together ATP and phosphocreatine) can enable maximal muscle contraction for 8–10s (barely enough for a 100m sprint).</a:t>
            </a:r>
            <a:endParaRPr lang="en-US" sz="2400" b="0" strike="noStrike" spc="-1">
              <a:solidFill>
                <a:srgbClr val="000000"/>
              </a:solidFill>
              <a:latin typeface="Calibri"/>
            </a:endParaRPr>
          </a:p>
          <a:p>
            <a:pPr marL="342720" indent="-342720" algn="l" rtl="0">
              <a:spcBef>
                <a:spcPts val="799"/>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400" b="0" strike="noStrike" spc="-1">
              <a:solidFill>
                <a:srgbClr val="000000"/>
              </a:solidFill>
              <a:latin typeface="Calibri"/>
            </a:endParaRPr>
          </a:p>
          <a:p>
            <a:pPr marL="342720" indent="-342720" algn="l" rtl="0">
              <a:spcBef>
                <a:spcPts val="799"/>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400" b="0" strike="noStrike" spc="-1">
              <a:solidFill>
                <a:srgbClr val="000000"/>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Box 65"/>
          <p:cNvSpPr txBox="1"/>
          <p:nvPr/>
        </p:nvSpPr>
        <p:spPr>
          <a:xfrm>
            <a:off x="457200" y="274320"/>
            <a:ext cx="8229600" cy="1143000"/>
          </a:xfrm>
          <a:prstGeom prst="rect">
            <a:avLst/>
          </a:prstGeom>
          <a:noFill/>
          <a:ln w="0">
            <a:noFill/>
          </a:ln>
        </p:spPr>
        <p:txBody>
          <a:bodyPr anchor="ctr">
            <a:noAutofit/>
          </a:bodyPr>
          <a:lstStyle/>
          <a:p>
            <a:pPr algn="ctr" rtl="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sr-RS" sz="3600" b="0" strike="noStrike" spc="-1">
                <a:solidFill>
                  <a:srgbClr val="000000"/>
                </a:solidFill>
                <a:latin typeface="Calibri"/>
              </a:rPr>
              <a:t>GLYCOGEN - LACTIC ACID</a:t>
            </a:r>
            <a:endParaRPr lang="en-US" sz="3600" b="0" strike="noStrike" spc="-1">
              <a:solidFill>
                <a:srgbClr val="000000"/>
              </a:solidFill>
              <a:latin typeface="Calibri"/>
            </a:endParaRPr>
          </a:p>
        </p:txBody>
      </p:sp>
      <p:sp>
        <p:nvSpPr>
          <p:cNvPr id="67" name="TextBox 66"/>
          <p:cNvSpPr txBox="1"/>
          <p:nvPr/>
        </p:nvSpPr>
        <p:spPr>
          <a:xfrm>
            <a:off x="457200" y="1600200"/>
            <a:ext cx="8229600" cy="4525920"/>
          </a:xfrm>
          <a:prstGeom prst="rect">
            <a:avLst/>
          </a:prstGeom>
          <a:noFill/>
          <a:ln w="0">
            <a:noFill/>
          </a:ln>
        </p:spPr>
        <p:txBody>
          <a:bodyPr>
            <a:normAutofit/>
          </a:bodyPr>
          <a:lstStyle/>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a:solidFill>
                  <a:srgbClr val="000000"/>
                </a:solidFill>
                <a:latin typeface="Calibri"/>
              </a:rPr>
              <a:t>Anaerobic glycolysis is the predominant energy system used for maximal efforts lasting 30 seconds to 2 minutes, and is the second fastest way to resynthesize ATP.</a:t>
            </a:r>
            <a:endParaRPr lang="en-US" sz="2400" b="0" strike="noStrike" spc="-1">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400" b="0" strike="noStrike" spc="-1">
              <a:solidFill>
                <a:srgbClr val="000000"/>
              </a:solidFill>
              <a:latin typeface="Calibri"/>
            </a:endParaRPr>
          </a:p>
          <a:p>
            <a:pPr marL="342720" indent="-342720" algn="l" rtl="0">
              <a:spcBef>
                <a:spcPts val="598"/>
              </a:spcBef>
              <a:buClr>
                <a:srgbClr val="000000"/>
              </a:buClr>
              <a:buFont typeface="Arial"/>
              <a:buChar char="•"/>
              <a:tabLst>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0" strike="noStrike" spc="-1">
                <a:solidFill>
                  <a:srgbClr val="000000"/>
                </a:solidFill>
                <a:latin typeface="Calibri"/>
              </a:rPr>
              <a:t>During glycolysis, carbohydrates in the form of glucose (sugar) or muscle glycogen (a form of glucose but in reserve) are broken down by various chemical reactions to form pyruvates.</a:t>
            </a:r>
            <a:endParaRPr lang="en-US" sz="2400" b="0" strike="noStrike" spc="-1">
              <a:solidFill>
                <a:srgbClr val="000000"/>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8837</TotalTime>
  <Words>2699</Words>
  <Application>Microsoft Office PowerPoint</Application>
  <PresentationFormat>On-screen Show (4:3)</PresentationFormat>
  <Paragraphs>167</Paragraphs>
  <Slides>36</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36</vt:i4>
      </vt:variant>
    </vt:vector>
  </HeadingPairs>
  <TitlesOfParts>
    <vt:vector size="42" baseType="lpstr">
      <vt:lpstr>Arial</vt:lpstr>
      <vt:lpstr>Calibri</vt:lpstr>
      <vt:lpstr>DejaVu Sans</vt:lpstr>
      <vt:lpstr>Times New Roman</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SPORTSKA ISHRANA</dc:title>
  <dc:subject/>
  <dc:creator>brizita</dc:creator>
  <dc:description/>
  <cp:lastModifiedBy>Jovana Joksimovic</cp:lastModifiedBy>
  <cp:revision>132</cp:revision>
  <dcterms:created xsi:type="dcterms:W3CDTF">2010-12-09T18:58:44Z</dcterms:created>
  <dcterms:modified xsi:type="dcterms:W3CDTF">2024-02-20T10:45:48Z</dcterms:modified>
  <dc:language>en-US</dc:language>
</cp:coreProperties>
</file>